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65" r:id="rId2"/>
    <p:sldId id="285" r:id="rId3"/>
    <p:sldId id="443" r:id="rId4"/>
    <p:sldId id="438" r:id="rId5"/>
    <p:sldId id="439" r:id="rId6"/>
    <p:sldId id="440" r:id="rId7"/>
    <p:sldId id="441" r:id="rId8"/>
    <p:sldId id="442" r:id="rId9"/>
    <p:sldId id="444" r:id="rId10"/>
    <p:sldId id="452" r:id="rId11"/>
    <p:sldId id="451" r:id="rId12"/>
    <p:sldId id="453" r:id="rId13"/>
    <p:sldId id="454" r:id="rId14"/>
    <p:sldId id="455" r:id="rId15"/>
    <p:sldId id="456" r:id="rId16"/>
    <p:sldId id="457" r:id="rId17"/>
    <p:sldId id="458" r:id="rId18"/>
    <p:sldId id="460" r:id="rId19"/>
    <p:sldId id="461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472" r:id="rId31"/>
    <p:sldId id="475" r:id="rId32"/>
    <p:sldId id="488" r:id="rId33"/>
    <p:sldId id="476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6" r:id="rId49"/>
    <p:sldId id="497" r:id="rId50"/>
    <p:sldId id="498" r:id="rId51"/>
    <p:sldId id="499" r:id="rId52"/>
    <p:sldId id="500" r:id="rId53"/>
    <p:sldId id="501" r:id="rId54"/>
    <p:sldId id="502" r:id="rId55"/>
    <p:sldId id="523" r:id="rId56"/>
    <p:sldId id="524" r:id="rId57"/>
    <p:sldId id="525" r:id="rId58"/>
    <p:sldId id="526" r:id="rId59"/>
    <p:sldId id="527" r:id="rId60"/>
    <p:sldId id="528" r:id="rId61"/>
    <p:sldId id="529" r:id="rId62"/>
    <p:sldId id="530" r:id="rId63"/>
    <p:sldId id="531" r:id="rId64"/>
    <p:sldId id="532" r:id="rId65"/>
    <p:sldId id="534" r:id="rId66"/>
    <p:sldId id="535" r:id="rId67"/>
    <p:sldId id="536" r:id="rId68"/>
    <p:sldId id="522" r:id="rId69"/>
    <p:sldId id="445" r:id="rId70"/>
    <p:sldId id="446" r:id="rId71"/>
    <p:sldId id="449" r:id="rId72"/>
    <p:sldId id="450" r:id="rId73"/>
    <p:sldId id="437" r:id="rId7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500"/>
    <a:srgbClr val="F9A818"/>
    <a:srgbClr val="569EC6"/>
    <a:srgbClr val="B83500"/>
    <a:srgbClr val="98A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4" autoAdjust="0"/>
    <p:restoredTop sz="95210"/>
  </p:normalViewPr>
  <p:slideViewPr>
    <p:cSldViewPr>
      <p:cViewPr varScale="1">
        <p:scale>
          <a:sx n="96" d="100"/>
          <a:sy n="96" d="100"/>
        </p:scale>
        <p:origin x="168" y="9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7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B5C65FA-CFB5-DD4F-8782-4EFB25E0CA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189B078-1F39-8642-9A1B-977DFE2B76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B187A3D-FF3C-204E-BA2A-090CB31965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D937E-6FAD-784C-94CD-27B2A82596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25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A3832B7-0952-A441-821F-11F303F6D8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500BE5-0546-7347-BEA9-894026EF7E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85D866D-7095-9647-835A-9C7BEBA804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931724-DF4A-0A47-B260-58F7A5EA08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63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ED3C086-28FF-1748-88BD-CF40899FD6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7AF087-6A5E-2A4E-8159-83F3378083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CD3D08A-FC37-BB44-8A03-2EF69F74B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0A37F0-2650-2C40-B0A0-6629685FED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06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  <p:sldLayoutId id="2147483664" r:id="rId8"/>
    <p:sldLayoutId id="2147483665" r:id="rId9"/>
    <p:sldLayoutId id="2147483666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1752" y="2918653"/>
            <a:ext cx="3802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关注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Xcode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即可获得热腾腾的高频题解析视频、面试技巧及准备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tips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、北美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就业咨询等干货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一对一实习或工作信息咨询服务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一对一面试能力评定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修改简历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Mock  interview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强化训练服务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1C14F-17DD-044C-8235-E02F4B17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502"/>
            <a:ext cx="9144000" cy="27348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DFF5F2-0180-AE4A-A94A-9FAE94C7E16F}"/>
              </a:ext>
            </a:extLst>
          </p:cNvPr>
          <p:cNvSpPr/>
          <p:nvPr/>
        </p:nvSpPr>
        <p:spPr>
          <a:xfrm>
            <a:off x="971600" y="3435846"/>
            <a:ext cx="6552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A graph is simply represented by a graph node that serves as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its starting point. In fact, the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starting point could be any other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graph nodes and it does not affect the cloning algorithm.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42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75B865-8385-FB44-89C7-9D694A2D1E06}"/>
              </a:ext>
            </a:extLst>
          </p:cNvPr>
          <p:cNvSpPr txBox="1"/>
          <p:nvPr/>
        </p:nvSpPr>
        <p:spPr>
          <a:xfrm>
            <a:off x="2381157" y="176197"/>
            <a:ext cx="5647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b="1" dirty="0">
                <a:solidFill>
                  <a:srgbClr val="FF0000"/>
                </a:solidFill>
              </a:rPr>
              <a:t>Mapping</a:t>
            </a:r>
          </a:p>
          <a:p>
            <a:r>
              <a:rPr lang="en-US" dirty="0"/>
              <a:t>Map&lt;</a:t>
            </a:r>
            <a:r>
              <a:rPr lang="en-US" dirty="0" err="1"/>
              <a:t>UndirectedGraphNode</a:t>
            </a:r>
            <a:r>
              <a:rPr lang="en-US" dirty="0"/>
              <a:t>, </a:t>
            </a:r>
            <a:r>
              <a:rPr lang="en-US" dirty="0" err="1"/>
              <a:t>UndirectedGraphNode</a:t>
            </a:r>
            <a:r>
              <a:rPr lang="en-US" dirty="0"/>
              <a:t>&gt;</a:t>
            </a:r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&lt;0, 0’&gt;</a:t>
            </a:r>
          </a:p>
          <a:p>
            <a:r>
              <a:rPr lang="en-US" dirty="0"/>
              <a:t>           &lt;1, 1’&gt;</a:t>
            </a:r>
          </a:p>
          <a:p>
            <a:r>
              <a:rPr lang="en-US" dirty="0"/>
              <a:t>           &lt;2, 2’&gt;</a:t>
            </a:r>
          </a:p>
          <a:p>
            <a:r>
              <a:rPr lang="en-US" dirty="0"/>
              <a:t>           &lt;3, 3’&gt;</a:t>
            </a:r>
          </a:p>
          <a:p>
            <a:r>
              <a:rPr lang="en-US" dirty="0"/>
              <a:t> </a:t>
            </a:r>
            <a:r>
              <a:rPr lang="zh-Hans" altLang="en-US" dirty="0"/>
              <a:t>          </a:t>
            </a:r>
            <a:r>
              <a:rPr lang="en-US" dirty="0"/>
              <a:t>&lt;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’&gt;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F310016-C77D-594F-BB77-6DC06F1CF40D}"/>
              </a:ext>
            </a:extLst>
          </p:cNvPr>
          <p:cNvSpPr/>
          <p:nvPr/>
        </p:nvSpPr>
        <p:spPr>
          <a:xfrm>
            <a:off x="6336196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82B40F-64A2-FC45-A467-136E7C5F16BC}"/>
              </a:ext>
            </a:extLst>
          </p:cNvPr>
          <p:cNvSpPr/>
          <p:nvPr/>
        </p:nvSpPr>
        <p:spPr>
          <a:xfrm>
            <a:off x="6336196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AEF7EE-277D-F04E-8DE3-59A36CDD2BCB}"/>
              </a:ext>
            </a:extLst>
          </p:cNvPr>
          <p:cNvSpPr/>
          <p:nvPr/>
        </p:nvSpPr>
        <p:spPr>
          <a:xfrm>
            <a:off x="7524328" y="2571750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B65CD7-AA17-5B47-A544-5130983EFD9F}"/>
              </a:ext>
            </a:extLst>
          </p:cNvPr>
          <p:cNvSpPr/>
          <p:nvPr/>
        </p:nvSpPr>
        <p:spPr>
          <a:xfrm>
            <a:off x="7524328" y="393990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9C14B2-E1FF-444B-A704-C08FD8A72107}"/>
              </a:ext>
            </a:extLst>
          </p:cNvPr>
          <p:cNvSpPr/>
          <p:nvPr/>
        </p:nvSpPr>
        <p:spPr>
          <a:xfrm>
            <a:off x="6336196" y="3959184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40ED010-A55F-714D-ADAB-B1229419CB1E}"/>
              </a:ext>
            </a:extLst>
          </p:cNvPr>
          <p:cNvCxnSpPr>
            <a:cxnSpLocks/>
            <a:stCxn id="24" idx="4"/>
            <a:endCxn id="25" idx="0"/>
          </p:cNvCxnSpPr>
          <p:nvPr/>
        </p:nvCxnSpPr>
        <p:spPr>
          <a:xfrm flipH="1">
            <a:off x="6570222" y="1491630"/>
            <a:ext cx="18002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57A79C-37AC-D843-9529-2D9D6C11A2D7}"/>
              </a:ext>
            </a:extLst>
          </p:cNvPr>
          <p:cNvCxnSpPr>
            <a:cxnSpLocks/>
            <a:stCxn id="26" idx="2"/>
            <a:endCxn id="25" idx="6"/>
          </p:cNvCxnSpPr>
          <p:nvPr/>
        </p:nvCxnSpPr>
        <p:spPr>
          <a:xfrm flipH="1">
            <a:off x="6804248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4CAE36-EF26-C543-B541-D9CBBFC76E69}"/>
              </a:ext>
            </a:extLst>
          </p:cNvPr>
          <p:cNvCxnSpPr>
            <a:cxnSpLocks/>
            <a:stCxn id="26" idx="4"/>
            <a:endCxn id="27" idx="0"/>
          </p:cNvCxnSpPr>
          <p:nvPr/>
        </p:nvCxnSpPr>
        <p:spPr>
          <a:xfrm>
            <a:off x="7776356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AFF32D-CE78-3042-ADA3-D9889EB4165A}"/>
              </a:ext>
            </a:extLst>
          </p:cNvPr>
          <p:cNvCxnSpPr>
            <a:cxnSpLocks/>
            <a:stCxn id="26" idx="3"/>
            <a:endCxn id="28" idx="7"/>
          </p:cNvCxnSpPr>
          <p:nvPr/>
        </p:nvCxnSpPr>
        <p:spPr>
          <a:xfrm flipH="1">
            <a:off x="6735703" y="2940526"/>
            <a:ext cx="862442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A3A63D6-5205-BA40-A778-7ED8B880435C}"/>
              </a:ext>
            </a:extLst>
          </p:cNvPr>
          <p:cNvCxnSpPr>
            <a:cxnSpLocks/>
            <a:stCxn id="27" idx="2"/>
            <a:endCxn id="28" idx="6"/>
          </p:cNvCxnSpPr>
          <p:nvPr/>
        </p:nvCxnSpPr>
        <p:spPr>
          <a:xfrm flipH="1">
            <a:off x="6804248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2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AD8605-163B-2C4B-B47D-DF73CF6E5161}"/>
              </a:ext>
            </a:extLst>
          </p:cNvPr>
          <p:cNvSpPr/>
          <p:nvPr/>
        </p:nvSpPr>
        <p:spPr>
          <a:xfrm>
            <a:off x="1331640" y="195486"/>
            <a:ext cx="6652782" cy="15388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DFS</a:t>
            </a:r>
          </a:p>
          <a:p>
            <a:pPr algn="ctr"/>
            <a:r>
              <a:rPr lang="en-US" altLang="zh-Han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Define</a:t>
            </a:r>
            <a:r>
              <a:rPr lang="zh-Hans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altLang="zh-Han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Recursive</a:t>
            </a:r>
            <a:r>
              <a:rPr lang="zh-Hans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altLang="zh-Han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Function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7CA32-7B2C-BA4F-8B51-54196998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710"/>
            <a:ext cx="9144000" cy="26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DEE69-550D-DB48-AB3D-36571236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699"/>
            <a:ext cx="9144000" cy="27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C8AD7-C6F1-ED4A-A7E1-50222899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670"/>
            <a:ext cx="91440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DAD1C-7904-B347-9361-5ED895B5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712"/>
            <a:ext cx="9144000" cy="2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2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5868144" y="699542"/>
            <a:ext cx="1249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null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  <a:r>
              <a:rPr lang="zh-Hans" altLang="en-US" dirty="0"/>
              <a:t> </a:t>
            </a:r>
            <a:r>
              <a:rPr lang="en-US" altLang="zh-Hans" dirty="0"/>
              <a:t>&lt;&gt;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3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5868144" y="699542"/>
            <a:ext cx="14542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neighbors: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1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0’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10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5868144" y="699542"/>
            <a:ext cx="1223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null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9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5868144" y="699542"/>
            <a:ext cx="14542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neighbors: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2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1’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2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109033"/>
            <a:ext cx="6737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想进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的刷题群，请加老师微信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singerdmx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 他会拉你进群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http://mmbiz.qpic.cn/mmbiz_png/4g8gMp5OMibAIXfDBwMv5ZQHDExQBFPt5bV2ugWXoBsJW657VL5xuwM7MZhCqIuPdqP6zicDeglmTW4hSxGh3qH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23528" y="1203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43050"/>
            <a:ext cx="812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4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5868144" y="699542"/>
            <a:ext cx="1223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  <a:endParaRPr lang="en-US" altLang="zh-Hans" dirty="0">
              <a:solidFill>
                <a:srgbClr val="92D050"/>
              </a:solidFill>
            </a:endParaRP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null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062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17107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neighbors: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3,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4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2’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1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12234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  <a:endParaRPr lang="en-US" altLang="zh-Hans" dirty="0">
              <a:solidFill>
                <a:srgbClr val="92D050"/>
              </a:solidFill>
            </a:endParaRP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null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35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17107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neighbors: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2</a:t>
            </a:r>
            <a:r>
              <a:rPr lang="en-US" altLang="zh-Hans" dirty="0">
                <a:solidFill>
                  <a:srgbClr val="92D050"/>
                </a:solidFill>
              </a:rPr>
              <a:t>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4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3’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93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12234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  <a:endParaRPr lang="en-US" altLang="zh-Hans" dirty="0">
              <a:solidFill>
                <a:srgbClr val="92D050"/>
              </a:solidFill>
            </a:endParaRP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null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67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17107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neighbors: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2,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3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4’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A38ED4-5CBC-164F-85A5-D1086571CC52}"/>
              </a:ext>
            </a:extLst>
          </p:cNvPr>
          <p:cNvSpPr/>
          <p:nvPr/>
        </p:nvSpPr>
        <p:spPr>
          <a:xfrm>
            <a:off x="4090073" y="3809582"/>
            <a:ext cx="46805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3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9541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A38ED4-5CBC-164F-85A5-D1086571CC52}"/>
              </a:ext>
            </a:extLst>
          </p:cNvPr>
          <p:cNvSpPr/>
          <p:nvPr/>
        </p:nvSpPr>
        <p:spPr>
          <a:xfrm>
            <a:off x="4090073" y="380958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2301D-16D0-504F-B79C-B7E2A30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0" y="36860"/>
            <a:ext cx="7200900" cy="7493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33D7CA-CB85-2B42-8978-6EDE8F39317E}"/>
              </a:ext>
            </a:extLst>
          </p:cNvPr>
          <p:cNvCxnSpPr>
            <a:cxnSpLocks/>
          </p:cNvCxnSpPr>
          <p:nvPr/>
        </p:nvCxnSpPr>
        <p:spPr>
          <a:xfrm flipH="1">
            <a:off x="4562128" y="4012815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52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9541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A38ED4-5CBC-164F-85A5-D1086571CC52}"/>
              </a:ext>
            </a:extLst>
          </p:cNvPr>
          <p:cNvSpPr/>
          <p:nvPr/>
        </p:nvSpPr>
        <p:spPr>
          <a:xfrm>
            <a:off x="4090073" y="380958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2301D-16D0-504F-B79C-B7E2A30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0" y="36860"/>
            <a:ext cx="7200900" cy="7493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33D7CA-CB85-2B42-8978-6EDE8F39317E}"/>
              </a:ext>
            </a:extLst>
          </p:cNvPr>
          <p:cNvCxnSpPr>
            <a:cxnSpLocks/>
          </p:cNvCxnSpPr>
          <p:nvPr/>
        </p:nvCxnSpPr>
        <p:spPr>
          <a:xfrm flipH="1">
            <a:off x="4562128" y="4012815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DAE8C-4603-D840-9750-F94A3AF413FE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5526106" y="3003798"/>
            <a:ext cx="0" cy="80263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B6C0E5-28C8-9248-8112-D0840D5AD496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4489580" y="2912736"/>
            <a:ext cx="851370" cy="96011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51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9541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A38ED4-5CBC-164F-85A5-D1086571CC52}"/>
              </a:ext>
            </a:extLst>
          </p:cNvPr>
          <p:cNvSpPr/>
          <p:nvPr/>
        </p:nvSpPr>
        <p:spPr>
          <a:xfrm>
            <a:off x="4090073" y="380958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2301D-16D0-504F-B79C-B7E2A30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0" y="36860"/>
            <a:ext cx="7200900" cy="7493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33D7CA-CB85-2B42-8978-6EDE8F39317E}"/>
              </a:ext>
            </a:extLst>
          </p:cNvPr>
          <p:cNvCxnSpPr>
            <a:cxnSpLocks/>
          </p:cNvCxnSpPr>
          <p:nvPr/>
        </p:nvCxnSpPr>
        <p:spPr>
          <a:xfrm flipH="1">
            <a:off x="4562128" y="4012815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DAE8C-4603-D840-9750-F94A3AF413FE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5526106" y="3003798"/>
            <a:ext cx="0" cy="80263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B6C0E5-28C8-9248-8112-D0840D5AD496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4489580" y="2912736"/>
            <a:ext cx="851370" cy="96011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EBF667-47FE-8F4C-B684-87D5058067AB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4599581" y="2787774"/>
            <a:ext cx="678624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749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6200435" y="699542"/>
            <a:ext cx="9541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</a:p>
          <a:p>
            <a:endParaRPr lang="en-US" dirty="0"/>
          </a:p>
          <a:p>
            <a:r>
              <a:rPr lang="en-US" altLang="zh-Hans" dirty="0"/>
              <a:t>clones: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A38C42-AA12-054C-9F14-58983E9EA3CA}"/>
              </a:ext>
            </a:extLst>
          </p:cNvPr>
          <p:cNvSpPr/>
          <p:nvPr/>
        </p:nvSpPr>
        <p:spPr>
          <a:xfrm>
            <a:off x="4131529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C252D4-1FC0-204D-869B-5177FA09E662}"/>
              </a:ext>
            </a:extLst>
          </p:cNvPr>
          <p:cNvSpPr/>
          <p:nvPr/>
        </p:nvSpPr>
        <p:spPr>
          <a:xfrm>
            <a:off x="5292080" y="2571750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4E14C-088A-5F48-BDB5-014FFAA33542}"/>
              </a:ext>
            </a:extLst>
          </p:cNvPr>
          <p:cNvSpPr/>
          <p:nvPr/>
        </p:nvSpPr>
        <p:spPr>
          <a:xfrm>
            <a:off x="5292080" y="380643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A38ED4-5CBC-164F-85A5-D1086571CC52}"/>
              </a:ext>
            </a:extLst>
          </p:cNvPr>
          <p:cNvSpPr/>
          <p:nvPr/>
        </p:nvSpPr>
        <p:spPr>
          <a:xfrm>
            <a:off x="4090073" y="3809582"/>
            <a:ext cx="468052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2301D-16D0-504F-B79C-B7E2A304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60" y="36860"/>
            <a:ext cx="7200900" cy="7493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33D7CA-CB85-2B42-8978-6EDE8F39317E}"/>
              </a:ext>
            </a:extLst>
          </p:cNvPr>
          <p:cNvCxnSpPr>
            <a:cxnSpLocks/>
          </p:cNvCxnSpPr>
          <p:nvPr/>
        </p:nvCxnSpPr>
        <p:spPr>
          <a:xfrm flipH="1">
            <a:off x="4562128" y="4012815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EDAE8C-4603-D840-9750-F94A3AF413FE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5526106" y="3003798"/>
            <a:ext cx="0" cy="80263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B6C0E5-28C8-9248-8112-D0840D5AD496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4489580" y="2912736"/>
            <a:ext cx="851370" cy="96011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EBF667-47FE-8F4C-B684-87D5058067AB}"/>
              </a:ext>
            </a:extLst>
          </p:cNvPr>
          <p:cNvCxnSpPr>
            <a:cxnSpLocks/>
            <a:endCxn id="15" idx="6"/>
          </p:cNvCxnSpPr>
          <p:nvPr/>
        </p:nvCxnSpPr>
        <p:spPr>
          <a:xfrm flipH="1">
            <a:off x="4599581" y="2787774"/>
            <a:ext cx="678624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08690-46F3-F641-A951-65584B1EB535}"/>
              </a:ext>
            </a:extLst>
          </p:cNvPr>
          <p:cNvCxnSpPr/>
          <p:nvPr/>
        </p:nvCxnSpPr>
        <p:spPr>
          <a:xfrm>
            <a:off x="4355976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4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1A3AE-CE00-FA45-AECC-7D024D44F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64" y="0"/>
            <a:ext cx="6613071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5E3F3-4D6D-D747-BF23-1EA9262107A7}"/>
              </a:ext>
            </a:extLst>
          </p:cNvPr>
          <p:cNvSpPr/>
          <p:nvPr/>
        </p:nvSpPr>
        <p:spPr>
          <a:xfrm>
            <a:off x="6660232" y="339502"/>
            <a:ext cx="19543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Mock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3EA2-CCB7-3A46-8B71-F4E8AE80F3AC}"/>
              </a:ext>
            </a:extLst>
          </p:cNvPr>
          <p:cNvSpPr txBox="1"/>
          <p:nvPr/>
        </p:nvSpPr>
        <p:spPr>
          <a:xfrm>
            <a:off x="7345656" y="329183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BFS</a:t>
            </a:r>
          </a:p>
          <a:p>
            <a:r>
              <a:rPr lang="en-US" altLang="zh-Hans" dirty="0"/>
              <a:t>DFS</a:t>
            </a:r>
          </a:p>
          <a:p>
            <a:r>
              <a:rPr lang="en-US" altLang="zh-Hans" dirty="0"/>
              <a:t>Union</a:t>
            </a:r>
            <a:r>
              <a:rPr lang="zh-Hans" altLang="en-US" dirty="0"/>
              <a:t> </a:t>
            </a:r>
            <a:r>
              <a:rPr lang="en-US" altLang="zh-Hans" dirty="0"/>
              <a:t>Find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6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87BE34-05BD-A746-BA5B-C1A5F47ACBD0}"/>
              </a:ext>
            </a:extLst>
          </p:cNvPr>
          <p:cNvSpPr/>
          <p:nvPr/>
        </p:nvSpPr>
        <p:spPr>
          <a:xfrm>
            <a:off x="3491880" y="267494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BFS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90E42-5203-EF41-BD8A-779308CD9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75606"/>
            <a:ext cx="8788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1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351BAB-B56A-EB41-9534-CB1124D096A8}"/>
              </a:ext>
            </a:extLst>
          </p:cNvPr>
          <p:cNvSpPr txBox="1"/>
          <p:nvPr/>
        </p:nvSpPr>
        <p:spPr>
          <a:xfrm>
            <a:off x="5868144" y="699542"/>
            <a:ext cx="16209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node: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</a:p>
          <a:p>
            <a:r>
              <a:rPr lang="en-US" altLang="zh-Hans" dirty="0" err="1"/>
              <a:t>graphCopy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0’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[0]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55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9BAB9-8AA7-2143-AC07-F380450B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977900"/>
            <a:ext cx="9055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12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5868144" y="699542"/>
            <a:ext cx="14542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0’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</p:txBody>
      </p:sp>
    </p:spTree>
    <p:extLst>
      <p:ext uri="{BB962C8B-B14F-4D97-AF65-F5344CB8AC3E}">
        <p14:creationId xmlns:p14="http://schemas.microsoft.com/office/powerpoint/2010/main" val="3525332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5868144" y="699542"/>
            <a:ext cx="1454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0’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</a:t>
            </a:r>
            <a:r>
              <a:rPr lang="en-US" altLang="zh-Hans" dirty="0">
                <a:solidFill>
                  <a:srgbClr val="92D050"/>
                </a:solidFill>
              </a:rPr>
              <a:t>1</a:t>
            </a:r>
            <a:r>
              <a:rPr lang="en-US" altLang="zh-Hans" dirty="0"/>
              <a:t>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&lt;1,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1’&gt;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560DD-2591-3D4D-A6CB-6C5CCF3F5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68" y="3748080"/>
            <a:ext cx="5744606" cy="10986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1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5868144" y="699542"/>
            <a:ext cx="14542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1’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4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6588224" y="707392"/>
            <a:ext cx="14542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1’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</a:t>
            </a:r>
            <a:r>
              <a:rPr lang="en-US" altLang="zh-Hans" dirty="0">
                <a:solidFill>
                  <a:srgbClr val="92D050"/>
                </a:solidFill>
              </a:rPr>
              <a:t>2</a:t>
            </a:r>
            <a:r>
              <a:rPr lang="en-US" altLang="zh-Hans" dirty="0"/>
              <a:t>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&lt;2,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2’&gt;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84750E-E3E0-B746-BFFF-C85231F6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68" y="3748080"/>
            <a:ext cx="5744606" cy="109869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15976464-D51A-794D-933B-AFE40FB8C778}"/>
              </a:ext>
            </a:extLst>
          </p:cNvPr>
          <p:cNvSpPr/>
          <p:nvPr/>
        </p:nvSpPr>
        <p:spPr>
          <a:xfrm>
            <a:off x="5367789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736DA3-F743-CC4D-B3CB-47D86A9C6BDD}"/>
              </a:ext>
            </a:extLst>
          </p:cNvPr>
          <p:cNvCxnSpPr>
            <a:cxnSpLocks/>
          </p:cNvCxnSpPr>
          <p:nvPr/>
        </p:nvCxnSpPr>
        <p:spPr>
          <a:xfrm flipH="1">
            <a:off x="4647709" y="2715766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00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6588224" y="707392"/>
            <a:ext cx="17107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3,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2’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5976464-D51A-794D-933B-AFE40FB8C778}"/>
              </a:ext>
            </a:extLst>
          </p:cNvPr>
          <p:cNvSpPr/>
          <p:nvPr/>
        </p:nvSpPr>
        <p:spPr>
          <a:xfrm>
            <a:off x="5367789" y="2508478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C301C-D54E-8945-BBCD-A8AA19EA76B4}"/>
              </a:ext>
            </a:extLst>
          </p:cNvPr>
          <p:cNvCxnSpPr>
            <a:cxnSpLocks/>
          </p:cNvCxnSpPr>
          <p:nvPr/>
        </p:nvCxnSpPr>
        <p:spPr>
          <a:xfrm flipH="1">
            <a:off x="4647709" y="2715766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543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6588224" y="707392"/>
            <a:ext cx="17107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3,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2’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</a:t>
            </a:r>
            <a:r>
              <a:rPr lang="en-US" altLang="zh-Hans" dirty="0">
                <a:solidFill>
                  <a:srgbClr val="92D050"/>
                </a:solidFill>
              </a:rPr>
              <a:t>3,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4</a:t>
            </a:r>
            <a:r>
              <a:rPr lang="en-US" altLang="zh-Hans" dirty="0"/>
              <a:t>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&lt;3,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3’&gt;</a:t>
            </a:r>
          </a:p>
          <a:p>
            <a:r>
              <a:rPr lang="en-US" altLang="zh-Hans" dirty="0">
                <a:solidFill>
                  <a:srgbClr val="92D050"/>
                </a:solidFill>
              </a:rPr>
              <a:t>&lt;4,</a:t>
            </a:r>
            <a:r>
              <a:rPr lang="zh-Hans" altLang="en-US" dirty="0">
                <a:solidFill>
                  <a:srgbClr val="92D050"/>
                </a:solidFill>
              </a:rPr>
              <a:t> </a:t>
            </a:r>
            <a:r>
              <a:rPr lang="en-US" altLang="zh-Hans" dirty="0">
                <a:solidFill>
                  <a:srgbClr val="92D050"/>
                </a:solidFill>
              </a:rPr>
              <a:t>4’&gt;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5976464-D51A-794D-933B-AFE40FB8C778}"/>
              </a:ext>
            </a:extLst>
          </p:cNvPr>
          <p:cNvSpPr/>
          <p:nvPr/>
        </p:nvSpPr>
        <p:spPr>
          <a:xfrm>
            <a:off x="5367789" y="2508478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C301C-D54E-8945-BBCD-A8AA19EA76B4}"/>
              </a:ext>
            </a:extLst>
          </p:cNvPr>
          <p:cNvCxnSpPr>
            <a:cxnSpLocks/>
          </p:cNvCxnSpPr>
          <p:nvPr/>
        </p:nvCxnSpPr>
        <p:spPr>
          <a:xfrm flipH="1">
            <a:off x="4647709" y="2715766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43E64ED-89D2-F84A-829F-3B4D8FB017C9}"/>
              </a:ext>
            </a:extLst>
          </p:cNvPr>
          <p:cNvSpPr/>
          <p:nvPr/>
        </p:nvSpPr>
        <p:spPr>
          <a:xfrm>
            <a:off x="4139952" y="3846810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23F9E3-44CA-E14E-B59C-7AA7AC05432D}"/>
              </a:ext>
            </a:extLst>
          </p:cNvPr>
          <p:cNvSpPr/>
          <p:nvPr/>
        </p:nvSpPr>
        <p:spPr>
          <a:xfrm>
            <a:off x="5360387" y="3846713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1256FC-C599-8D46-9C37-E49B085C5FE1}"/>
              </a:ext>
            </a:extLst>
          </p:cNvPr>
          <p:cNvCxnSpPr>
            <a:cxnSpLocks/>
          </p:cNvCxnSpPr>
          <p:nvPr/>
        </p:nvCxnSpPr>
        <p:spPr>
          <a:xfrm flipH="1">
            <a:off x="4589472" y="2875444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F17F35-0318-7F4F-A4E8-D1369E73302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5619817" y="2940526"/>
            <a:ext cx="0" cy="90618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41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6588224" y="707392"/>
            <a:ext cx="17107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2,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3’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[4]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5976464-D51A-794D-933B-AFE40FB8C778}"/>
              </a:ext>
            </a:extLst>
          </p:cNvPr>
          <p:cNvSpPr/>
          <p:nvPr/>
        </p:nvSpPr>
        <p:spPr>
          <a:xfrm>
            <a:off x="5367789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C301C-D54E-8945-BBCD-A8AA19EA76B4}"/>
              </a:ext>
            </a:extLst>
          </p:cNvPr>
          <p:cNvCxnSpPr>
            <a:cxnSpLocks/>
          </p:cNvCxnSpPr>
          <p:nvPr/>
        </p:nvCxnSpPr>
        <p:spPr>
          <a:xfrm flipH="1">
            <a:off x="4647709" y="2715766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43E64ED-89D2-F84A-829F-3B4D8FB017C9}"/>
              </a:ext>
            </a:extLst>
          </p:cNvPr>
          <p:cNvSpPr/>
          <p:nvPr/>
        </p:nvSpPr>
        <p:spPr>
          <a:xfrm>
            <a:off x="4139952" y="3846810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23F9E3-44CA-E14E-B59C-7AA7AC05432D}"/>
              </a:ext>
            </a:extLst>
          </p:cNvPr>
          <p:cNvSpPr/>
          <p:nvPr/>
        </p:nvSpPr>
        <p:spPr>
          <a:xfrm>
            <a:off x="5360387" y="3846713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1256FC-C599-8D46-9C37-E49B085C5FE1}"/>
              </a:ext>
            </a:extLst>
          </p:cNvPr>
          <p:cNvCxnSpPr>
            <a:cxnSpLocks/>
          </p:cNvCxnSpPr>
          <p:nvPr/>
        </p:nvCxnSpPr>
        <p:spPr>
          <a:xfrm flipH="1">
            <a:off x="4589472" y="2875444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F17F35-0318-7F4F-A4E8-D1369E73302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5619817" y="2940526"/>
            <a:ext cx="0" cy="90618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61DAF3-50BF-5548-88EF-62C500C86E1E}"/>
              </a:ext>
            </a:extLst>
          </p:cNvPr>
          <p:cNvCxnSpPr>
            <a:cxnSpLocks/>
          </p:cNvCxnSpPr>
          <p:nvPr/>
        </p:nvCxnSpPr>
        <p:spPr>
          <a:xfrm flipH="1">
            <a:off x="4647709" y="4062737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5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BBA28-699A-2F4C-9136-A4219CC1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0" y="0"/>
            <a:ext cx="7717179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C2D82F-E224-C240-8275-770471331E76}"/>
              </a:ext>
            </a:extLst>
          </p:cNvPr>
          <p:cNvSpPr/>
          <p:nvPr/>
        </p:nvSpPr>
        <p:spPr>
          <a:xfrm>
            <a:off x="2017455" y="51470"/>
            <a:ext cx="510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</a:t>
            </a:r>
            <a:r>
              <a:rPr lang="zh-Hans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</a:t>
            </a:r>
            <a:r>
              <a:rPr lang="zh-Hans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Search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359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9E1BC7A-074D-024A-B100-014F58BDF0E1}"/>
              </a:ext>
            </a:extLst>
          </p:cNvPr>
          <p:cNvSpPr/>
          <p:nvPr/>
        </p:nvSpPr>
        <p:spPr>
          <a:xfrm>
            <a:off x="1115616" y="105958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5DFB5D-42B2-C944-B2F4-B3D3AD8BA89D}"/>
              </a:ext>
            </a:extLst>
          </p:cNvPr>
          <p:cNvSpPr/>
          <p:nvPr/>
        </p:nvSpPr>
        <p:spPr>
          <a:xfrm>
            <a:off x="1115616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D588D6-57D0-5D43-B9BD-8E36BF6FEA19}"/>
              </a:ext>
            </a:extLst>
          </p:cNvPr>
          <p:cNvSpPr/>
          <p:nvPr/>
        </p:nvSpPr>
        <p:spPr>
          <a:xfrm>
            <a:off x="2267744" y="2571750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AF895-8221-7C46-8DFB-B25050F7655E}"/>
              </a:ext>
            </a:extLst>
          </p:cNvPr>
          <p:cNvSpPr/>
          <p:nvPr/>
        </p:nvSpPr>
        <p:spPr>
          <a:xfrm>
            <a:off x="2267744" y="3939902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C511CA-7D55-A844-874B-340B0A80CA38}"/>
              </a:ext>
            </a:extLst>
          </p:cNvPr>
          <p:cNvSpPr/>
          <p:nvPr/>
        </p:nvSpPr>
        <p:spPr>
          <a:xfrm>
            <a:off x="1115616" y="3959184"/>
            <a:ext cx="432048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CE8B21-D02B-D049-BD40-0D72ECCF86CE}"/>
              </a:ext>
            </a:extLst>
          </p:cNvPr>
          <p:cNvCxnSpPr>
            <a:stCxn id="3" idx="4"/>
            <a:endCxn id="4" idx="0"/>
          </p:cNvCxnSpPr>
          <p:nvPr/>
        </p:nvCxnSpPr>
        <p:spPr>
          <a:xfrm>
            <a:off x="1331640" y="1491630"/>
            <a:ext cx="0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E29536-EF4C-B844-99C1-68D9602CF1D6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1547664" y="2787774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70B6E-4015-6245-A23B-5E4356F2F8F2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2483768" y="3003798"/>
            <a:ext cx="0" cy="9361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022D79-22FD-594F-9FB2-A2B21FCEC298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1484392" y="2940526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650168-4B27-2649-B166-92CA765E6BD8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H="1">
            <a:off x="1547664" y="4155926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4344576-4F55-3E49-85E7-E05A66C4D57D}"/>
              </a:ext>
            </a:extLst>
          </p:cNvPr>
          <p:cNvSpPr/>
          <p:nvPr/>
        </p:nvSpPr>
        <p:spPr>
          <a:xfrm>
            <a:off x="4139952" y="1059582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0’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D8E4B-CE1A-BB44-BFD6-1436AB428607}"/>
              </a:ext>
            </a:extLst>
          </p:cNvPr>
          <p:cNvSpPr txBox="1"/>
          <p:nvPr/>
        </p:nvSpPr>
        <p:spPr>
          <a:xfrm>
            <a:off x="6588224" y="707392"/>
            <a:ext cx="17107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n:</a:t>
            </a:r>
            <a:r>
              <a:rPr lang="zh-Hans" altLang="en-US" dirty="0"/>
              <a:t> </a:t>
            </a:r>
            <a:r>
              <a:rPr lang="en-US" altLang="zh-Hans" dirty="0"/>
              <a:t>4</a:t>
            </a:r>
          </a:p>
          <a:p>
            <a:r>
              <a:rPr lang="en-US" altLang="zh-Hans" dirty="0"/>
              <a:t>neighbors:</a:t>
            </a:r>
            <a:r>
              <a:rPr lang="zh-Hans" altLang="en-US" dirty="0"/>
              <a:t> </a:t>
            </a:r>
            <a:r>
              <a:rPr lang="en-US" altLang="zh-Hans" dirty="0"/>
              <a:t>2,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</a:p>
          <a:p>
            <a:r>
              <a:rPr lang="en-US" altLang="zh-Hans" dirty="0"/>
              <a:t>clone:</a:t>
            </a:r>
            <a:r>
              <a:rPr lang="zh-Hans" altLang="en-US" dirty="0"/>
              <a:t> </a:t>
            </a:r>
            <a:r>
              <a:rPr lang="en-US" altLang="zh-Hans" dirty="0"/>
              <a:t>4’</a:t>
            </a:r>
          </a:p>
          <a:p>
            <a:endParaRPr lang="en-US" dirty="0"/>
          </a:p>
          <a:p>
            <a:r>
              <a:rPr lang="en-US" altLang="zh-Hans" dirty="0"/>
              <a:t>q:</a:t>
            </a:r>
            <a:r>
              <a:rPr lang="zh-Hans" altLang="en-US" dirty="0"/>
              <a:t> </a:t>
            </a:r>
            <a:r>
              <a:rPr lang="en-US" altLang="zh-Hans" dirty="0"/>
              <a:t>[4]</a:t>
            </a:r>
            <a:endParaRPr lang="en-US" dirty="0"/>
          </a:p>
          <a:p>
            <a:r>
              <a:rPr lang="en-US" altLang="zh-Hans" dirty="0"/>
              <a:t>map:</a:t>
            </a:r>
          </a:p>
          <a:p>
            <a:r>
              <a:rPr lang="en-US" altLang="zh-Hans" dirty="0"/>
              <a:t>&lt;0,</a:t>
            </a:r>
            <a:r>
              <a:rPr lang="zh-Hans" altLang="en-US" dirty="0"/>
              <a:t> </a:t>
            </a:r>
            <a:r>
              <a:rPr lang="en-US" altLang="zh-Hans" dirty="0"/>
              <a:t>0’&gt;</a:t>
            </a:r>
          </a:p>
          <a:p>
            <a:r>
              <a:rPr lang="en-US" altLang="zh-Hans" dirty="0"/>
              <a:t>&lt;1,</a:t>
            </a:r>
            <a:r>
              <a:rPr lang="zh-Hans" altLang="en-US" dirty="0"/>
              <a:t> </a:t>
            </a:r>
            <a:r>
              <a:rPr lang="en-US" altLang="zh-Hans" dirty="0"/>
              <a:t>1’&gt;</a:t>
            </a:r>
          </a:p>
          <a:p>
            <a:r>
              <a:rPr lang="en-US" altLang="zh-Hans" dirty="0"/>
              <a:t>&lt;2,</a:t>
            </a:r>
            <a:r>
              <a:rPr lang="zh-Hans" altLang="en-US" dirty="0"/>
              <a:t> </a:t>
            </a:r>
            <a:r>
              <a:rPr lang="en-US" altLang="zh-Hans" dirty="0"/>
              <a:t>2’&gt;</a:t>
            </a:r>
          </a:p>
          <a:p>
            <a:r>
              <a:rPr lang="en-US" altLang="zh-Hans" dirty="0"/>
              <a:t>&lt;3,</a:t>
            </a:r>
            <a:r>
              <a:rPr lang="zh-Hans" altLang="en-US" dirty="0"/>
              <a:t> </a:t>
            </a:r>
            <a:r>
              <a:rPr lang="en-US" altLang="zh-Hans" dirty="0"/>
              <a:t>3’&gt;</a:t>
            </a:r>
          </a:p>
          <a:p>
            <a:r>
              <a:rPr lang="en-US" altLang="zh-Hans" dirty="0"/>
              <a:t>&lt;4,</a:t>
            </a:r>
            <a:r>
              <a:rPr lang="zh-Hans" altLang="en-US" dirty="0"/>
              <a:t> </a:t>
            </a:r>
            <a:r>
              <a:rPr lang="en-US" altLang="zh-Hans" dirty="0"/>
              <a:t>4’&gt;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BB28F83-94F6-6B49-BD6B-7E3584500530}"/>
              </a:ext>
            </a:extLst>
          </p:cNvPr>
          <p:cNvSpPr/>
          <p:nvPr/>
        </p:nvSpPr>
        <p:spPr>
          <a:xfrm>
            <a:off x="4139952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1’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E56F0D-4E01-2446-8C0C-52AB687137CB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391980" y="1491630"/>
            <a:ext cx="0" cy="1016848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5976464-D51A-794D-933B-AFE40FB8C778}"/>
              </a:ext>
            </a:extLst>
          </p:cNvPr>
          <p:cNvSpPr/>
          <p:nvPr/>
        </p:nvSpPr>
        <p:spPr>
          <a:xfrm>
            <a:off x="5367789" y="2508478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2’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C301C-D54E-8945-BBCD-A8AA19EA76B4}"/>
              </a:ext>
            </a:extLst>
          </p:cNvPr>
          <p:cNvCxnSpPr>
            <a:cxnSpLocks/>
          </p:cNvCxnSpPr>
          <p:nvPr/>
        </p:nvCxnSpPr>
        <p:spPr>
          <a:xfrm flipH="1">
            <a:off x="4647709" y="2715766"/>
            <a:ext cx="72008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43E64ED-89D2-F84A-829F-3B4D8FB017C9}"/>
              </a:ext>
            </a:extLst>
          </p:cNvPr>
          <p:cNvSpPr/>
          <p:nvPr/>
        </p:nvSpPr>
        <p:spPr>
          <a:xfrm>
            <a:off x="4139952" y="3846810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4’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23F9E3-44CA-E14E-B59C-7AA7AC05432D}"/>
              </a:ext>
            </a:extLst>
          </p:cNvPr>
          <p:cNvSpPr/>
          <p:nvPr/>
        </p:nvSpPr>
        <p:spPr>
          <a:xfrm>
            <a:off x="5360387" y="3846713"/>
            <a:ext cx="504056" cy="43204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>
                <a:solidFill>
                  <a:srgbClr val="FF0000"/>
                </a:solidFill>
              </a:rPr>
              <a:t>3’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1256FC-C599-8D46-9C37-E49B085C5FE1}"/>
              </a:ext>
            </a:extLst>
          </p:cNvPr>
          <p:cNvCxnSpPr>
            <a:cxnSpLocks/>
          </p:cNvCxnSpPr>
          <p:nvPr/>
        </p:nvCxnSpPr>
        <p:spPr>
          <a:xfrm flipH="1">
            <a:off x="4589472" y="2875444"/>
            <a:ext cx="846624" cy="10819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F17F35-0318-7F4F-A4E8-D1369E73302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5619817" y="2940526"/>
            <a:ext cx="0" cy="906187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61DAF3-50BF-5548-88EF-62C500C86E1E}"/>
              </a:ext>
            </a:extLst>
          </p:cNvPr>
          <p:cNvCxnSpPr>
            <a:cxnSpLocks/>
          </p:cNvCxnSpPr>
          <p:nvPr/>
        </p:nvCxnSpPr>
        <p:spPr>
          <a:xfrm flipH="1">
            <a:off x="4647709" y="4062737"/>
            <a:ext cx="720080" cy="1928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62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190BAC-A007-B848-BEFA-5C5790BB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39" y="0"/>
            <a:ext cx="70131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9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1FA8C8-EC40-CD4F-A233-8960BA1FB70C}"/>
              </a:ext>
            </a:extLst>
          </p:cNvPr>
          <p:cNvSpPr/>
          <p:nvPr/>
        </p:nvSpPr>
        <p:spPr>
          <a:xfrm>
            <a:off x="1331640" y="44822"/>
            <a:ext cx="66864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Variation</a:t>
            </a:r>
          </a:p>
          <a:p>
            <a:pPr algn="ctr"/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Currency</a:t>
            </a:r>
            <a:r>
              <a:rPr lang="zh-Hans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Exchange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E6DED-F11E-4448-B312-BCE2FA92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7694"/>
            <a:ext cx="698500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13BAB-DCCA-9D44-B62E-E69D841F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414573"/>
            <a:ext cx="694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65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15E9AC-ED99-0A49-AD9F-22E493D3354C}"/>
              </a:ext>
            </a:extLst>
          </p:cNvPr>
          <p:cNvSpPr/>
          <p:nvPr/>
        </p:nvSpPr>
        <p:spPr>
          <a:xfrm>
            <a:off x="2987824" y="843558"/>
            <a:ext cx="357020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</a:t>
            </a:r>
          </a:p>
          <a:p>
            <a:pPr algn="ctr"/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DFS</a:t>
            </a:r>
          </a:p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Recursion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4002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BA0DB0-CF5D-4944-AF71-4A9E1A28333C}"/>
              </a:ext>
            </a:extLst>
          </p:cNvPr>
          <p:cNvSpPr/>
          <p:nvPr/>
        </p:nvSpPr>
        <p:spPr>
          <a:xfrm>
            <a:off x="1857400" y="2139702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A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D6D0BB-DD73-9F4D-870D-8993D706DD1B}"/>
              </a:ext>
            </a:extLst>
          </p:cNvPr>
          <p:cNvSpPr/>
          <p:nvPr/>
        </p:nvSpPr>
        <p:spPr>
          <a:xfrm>
            <a:off x="4809728" y="411510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B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289BBE-A040-8C40-A651-F26BDEBEB5FF}"/>
              </a:ext>
            </a:extLst>
          </p:cNvPr>
          <p:cNvSpPr/>
          <p:nvPr/>
        </p:nvSpPr>
        <p:spPr>
          <a:xfrm>
            <a:off x="4809728" y="3579862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BCB50C-7ED0-014B-A818-2AE877552330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2637889" y="1059583"/>
            <a:ext cx="2171839" cy="1214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82DFD4-8424-8442-A59A-4D490A593659}"/>
              </a:ext>
            </a:extLst>
          </p:cNvPr>
          <p:cNvSpPr txBox="1"/>
          <p:nvPr/>
        </p:nvSpPr>
        <p:spPr>
          <a:xfrm>
            <a:off x="3218541" y="135819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2.0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0877E6-2D4A-E443-9A18-2C2600C749EF}"/>
              </a:ext>
            </a:extLst>
          </p:cNvPr>
          <p:cNvCxnSpPr/>
          <p:nvPr/>
        </p:nvCxnSpPr>
        <p:spPr>
          <a:xfrm>
            <a:off x="5266928" y="1419622"/>
            <a:ext cx="0" cy="208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43BAA0-7CEC-3646-A32C-00AE15E511EC}"/>
              </a:ext>
            </a:extLst>
          </p:cNvPr>
          <p:cNvSpPr txBox="1"/>
          <p:nvPr/>
        </p:nvSpPr>
        <p:spPr>
          <a:xfrm>
            <a:off x="4761661" y="23552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3.0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283710-8E69-8348-AA37-BEC3FDF34EDD}"/>
              </a:ext>
            </a:extLst>
          </p:cNvPr>
          <p:cNvCxnSpPr/>
          <p:nvPr/>
        </p:nvCxnSpPr>
        <p:spPr>
          <a:xfrm flipH="1">
            <a:off x="2915816" y="1325910"/>
            <a:ext cx="2016224" cy="1132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8ED8DE-B516-A244-A588-6329A4671207}"/>
              </a:ext>
            </a:extLst>
          </p:cNvPr>
          <p:cNvSpPr txBox="1"/>
          <p:nvPr/>
        </p:nvSpPr>
        <p:spPr>
          <a:xfrm>
            <a:off x="3632084" y="199265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en-US" altLang="zh-Hans" dirty="0"/>
              <a:t>/</a:t>
            </a:r>
            <a:r>
              <a:rPr lang="zh-Hans" altLang="en-US" dirty="0"/>
              <a:t> </a:t>
            </a:r>
            <a:r>
              <a:rPr lang="en-US" altLang="zh-Hans" dirty="0"/>
              <a:t>2.0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422C07-5E65-FC49-824A-8B7CC9A905CA}"/>
              </a:ext>
            </a:extLst>
          </p:cNvPr>
          <p:cNvCxnSpPr/>
          <p:nvPr/>
        </p:nvCxnSpPr>
        <p:spPr>
          <a:xfrm flipV="1">
            <a:off x="5436096" y="1325910"/>
            <a:ext cx="0" cy="2181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4E28BE-24E8-0C4D-86EF-89188CDAE3A2}"/>
              </a:ext>
            </a:extLst>
          </p:cNvPr>
          <p:cNvSpPr txBox="1"/>
          <p:nvPr/>
        </p:nvSpPr>
        <p:spPr>
          <a:xfrm>
            <a:off x="5477929" y="235222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en-US" altLang="zh-Hans" dirty="0"/>
              <a:t>/</a:t>
            </a:r>
            <a:r>
              <a:rPr lang="zh-Hans" altLang="en-US" dirty="0"/>
              <a:t> </a:t>
            </a:r>
            <a:r>
              <a:rPr lang="en-US" altLang="zh-Hans" dirty="0"/>
              <a:t>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1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0BFE8-7426-F84E-99FA-113D7308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57"/>
            <a:ext cx="9144000" cy="125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527A7A-B6E3-3249-8136-8869516D9FDD}"/>
              </a:ext>
            </a:extLst>
          </p:cNvPr>
          <p:cNvSpPr txBox="1"/>
          <p:nvPr/>
        </p:nvSpPr>
        <p:spPr>
          <a:xfrm>
            <a:off x="2483768" y="2955597"/>
            <a:ext cx="25186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numMap</a:t>
            </a:r>
            <a:endParaRPr lang="en-US" altLang="zh-Hans" dirty="0"/>
          </a:p>
          <a:p>
            <a:endParaRPr lang="en-US" altLang="zh-Hans" dirty="0"/>
          </a:p>
          <a:p>
            <a:r>
              <a:rPr lang="en-US" altLang="zh-Hans" dirty="0"/>
              <a:t>A:</a:t>
            </a:r>
            <a:r>
              <a:rPr lang="zh-Hans" altLang="en-US" dirty="0"/>
              <a:t> </a:t>
            </a:r>
            <a:r>
              <a:rPr lang="en-US" altLang="zh-Hans" dirty="0"/>
              <a:t>&lt;</a:t>
            </a:r>
            <a:r>
              <a:rPr lang="zh-Hans" altLang="en-US" dirty="0"/>
              <a:t> </a:t>
            </a:r>
            <a:r>
              <a:rPr lang="en-US" altLang="zh-Hans" dirty="0"/>
              <a:t>(B,</a:t>
            </a:r>
            <a:r>
              <a:rPr lang="zh-Hans" altLang="en-US" dirty="0"/>
              <a:t> </a:t>
            </a:r>
            <a:r>
              <a:rPr lang="en-US" altLang="zh-Hans" dirty="0"/>
              <a:t>2.0)</a:t>
            </a:r>
            <a:r>
              <a:rPr lang="zh-Hans" altLang="en-US" dirty="0"/>
              <a:t> </a:t>
            </a:r>
            <a:r>
              <a:rPr lang="en-US" altLang="zh-Hans" dirty="0"/>
              <a:t>&gt;</a:t>
            </a:r>
          </a:p>
          <a:p>
            <a:r>
              <a:rPr lang="en-US" altLang="zh-Hans" dirty="0"/>
              <a:t>B:</a:t>
            </a:r>
            <a:r>
              <a:rPr lang="zh-Hans" altLang="en-US" dirty="0"/>
              <a:t> </a:t>
            </a:r>
            <a:r>
              <a:rPr lang="en-US" altLang="zh-Hans" dirty="0"/>
              <a:t>&lt;</a:t>
            </a:r>
            <a:r>
              <a:rPr lang="zh-Hans" altLang="en-US" dirty="0"/>
              <a:t> </a:t>
            </a:r>
            <a:r>
              <a:rPr lang="en-US" altLang="zh-Hans" dirty="0"/>
              <a:t>(A,</a:t>
            </a:r>
            <a:r>
              <a:rPr lang="zh-Hans" altLang="en-US" dirty="0"/>
              <a:t> </a:t>
            </a:r>
            <a:r>
              <a:rPr lang="en-US" altLang="zh-Hans" dirty="0"/>
              <a:t>0.5),</a:t>
            </a:r>
            <a:r>
              <a:rPr lang="zh-Hans" altLang="en-US" dirty="0"/>
              <a:t> </a:t>
            </a:r>
            <a:r>
              <a:rPr lang="en-US" altLang="zh-Hans" dirty="0"/>
              <a:t>(C,</a:t>
            </a:r>
            <a:r>
              <a:rPr lang="zh-Hans" altLang="en-US" dirty="0"/>
              <a:t> </a:t>
            </a:r>
            <a:r>
              <a:rPr lang="en-US" altLang="zh-Hans" dirty="0"/>
              <a:t>3.0)</a:t>
            </a:r>
            <a:r>
              <a:rPr lang="zh-Hans" altLang="en-US" dirty="0"/>
              <a:t> </a:t>
            </a:r>
            <a:r>
              <a:rPr lang="en-US" altLang="zh-Hans" dirty="0"/>
              <a:t>&gt;</a:t>
            </a:r>
          </a:p>
          <a:p>
            <a:r>
              <a:rPr lang="en-US" altLang="zh-Hans" dirty="0"/>
              <a:t>C:</a:t>
            </a:r>
            <a:r>
              <a:rPr lang="zh-Hans" altLang="en-US" dirty="0"/>
              <a:t> </a:t>
            </a:r>
            <a:r>
              <a:rPr lang="en-US" altLang="zh-Hans" dirty="0"/>
              <a:t>&lt;</a:t>
            </a:r>
            <a:r>
              <a:rPr lang="zh-Hans" altLang="en-US" dirty="0"/>
              <a:t> </a:t>
            </a:r>
            <a:r>
              <a:rPr lang="en-US" altLang="zh-Hans" dirty="0"/>
              <a:t>(A,</a:t>
            </a:r>
            <a:r>
              <a:rPr lang="zh-Hans" altLang="en-US" dirty="0"/>
              <a:t> </a:t>
            </a:r>
            <a:r>
              <a:rPr lang="en-US" altLang="zh-Hans" dirty="0"/>
              <a:t>0.3)</a:t>
            </a:r>
            <a:r>
              <a:rPr lang="zh-Hans" altLang="en-US" dirty="0"/>
              <a:t> </a:t>
            </a:r>
            <a:r>
              <a:rPr lang="en-US" altLang="zh-Hans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90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BA0DB0-CF5D-4944-AF71-4A9E1A28333C}"/>
              </a:ext>
            </a:extLst>
          </p:cNvPr>
          <p:cNvSpPr/>
          <p:nvPr/>
        </p:nvSpPr>
        <p:spPr>
          <a:xfrm>
            <a:off x="1857400" y="2139702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A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D6D0BB-DD73-9F4D-870D-8993D706DD1B}"/>
              </a:ext>
            </a:extLst>
          </p:cNvPr>
          <p:cNvSpPr/>
          <p:nvPr/>
        </p:nvSpPr>
        <p:spPr>
          <a:xfrm>
            <a:off x="4809728" y="411510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B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289BBE-A040-8C40-A651-F26BDEBEB5FF}"/>
              </a:ext>
            </a:extLst>
          </p:cNvPr>
          <p:cNvSpPr/>
          <p:nvPr/>
        </p:nvSpPr>
        <p:spPr>
          <a:xfrm>
            <a:off x="4809728" y="3579862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BCB50C-7ED0-014B-A818-2AE877552330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2637889" y="1059583"/>
            <a:ext cx="2171839" cy="1214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82DFD4-8424-8442-A59A-4D490A593659}"/>
              </a:ext>
            </a:extLst>
          </p:cNvPr>
          <p:cNvSpPr txBox="1"/>
          <p:nvPr/>
        </p:nvSpPr>
        <p:spPr>
          <a:xfrm>
            <a:off x="3218541" y="135819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A:B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0877E6-2D4A-E443-9A18-2C2600C749EF}"/>
              </a:ext>
            </a:extLst>
          </p:cNvPr>
          <p:cNvCxnSpPr/>
          <p:nvPr/>
        </p:nvCxnSpPr>
        <p:spPr>
          <a:xfrm>
            <a:off x="5266928" y="1419622"/>
            <a:ext cx="0" cy="2088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43BAA0-7CEC-3646-A32C-00AE15E511EC}"/>
              </a:ext>
            </a:extLst>
          </p:cNvPr>
          <p:cNvSpPr txBox="1"/>
          <p:nvPr/>
        </p:nvSpPr>
        <p:spPr>
          <a:xfrm>
            <a:off x="4761661" y="235527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B:C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283710-8E69-8348-AA37-BEC3FDF34EDD}"/>
              </a:ext>
            </a:extLst>
          </p:cNvPr>
          <p:cNvCxnSpPr/>
          <p:nvPr/>
        </p:nvCxnSpPr>
        <p:spPr>
          <a:xfrm flipH="1">
            <a:off x="2915816" y="1325910"/>
            <a:ext cx="2016224" cy="1132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8ED8DE-B516-A244-A588-6329A4671207}"/>
              </a:ext>
            </a:extLst>
          </p:cNvPr>
          <p:cNvSpPr txBox="1"/>
          <p:nvPr/>
        </p:nvSpPr>
        <p:spPr>
          <a:xfrm>
            <a:off x="3632084" y="19926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B:A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422C07-5E65-FC49-824A-8B7CC9A905CA}"/>
              </a:ext>
            </a:extLst>
          </p:cNvPr>
          <p:cNvCxnSpPr/>
          <p:nvPr/>
        </p:nvCxnSpPr>
        <p:spPr>
          <a:xfrm flipV="1">
            <a:off x="5436096" y="1325910"/>
            <a:ext cx="0" cy="2181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4E28BE-24E8-0C4D-86EF-89188CDAE3A2}"/>
              </a:ext>
            </a:extLst>
          </p:cNvPr>
          <p:cNvSpPr txBox="1"/>
          <p:nvPr/>
        </p:nvSpPr>
        <p:spPr>
          <a:xfrm>
            <a:off x="5477929" y="235222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C:B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1E7B1-12ED-E348-8838-9DF5920A5342}"/>
              </a:ext>
            </a:extLst>
          </p:cNvPr>
          <p:cNvSpPr/>
          <p:nvPr/>
        </p:nvSpPr>
        <p:spPr>
          <a:xfrm>
            <a:off x="1538129" y="438538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Set&lt;String&gt; </a:t>
            </a:r>
            <a:r>
              <a:rPr lang="en-US" dirty="0" err="1"/>
              <a:t>visitedSet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06D4D6-1731-364D-9D88-4D53674E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58"/>
            <a:ext cx="9144000" cy="48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96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4BA0DB0-CF5D-4944-AF71-4A9E1A28333C}"/>
              </a:ext>
            </a:extLst>
          </p:cNvPr>
          <p:cNvSpPr/>
          <p:nvPr/>
        </p:nvSpPr>
        <p:spPr>
          <a:xfrm>
            <a:off x="1626057" y="1491630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A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D6D0BB-DD73-9F4D-870D-8993D706DD1B}"/>
              </a:ext>
            </a:extLst>
          </p:cNvPr>
          <p:cNvSpPr/>
          <p:nvPr/>
        </p:nvSpPr>
        <p:spPr>
          <a:xfrm>
            <a:off x="3779005" y="1491630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B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289BBE-A040-8C40-A651-F26BDEBEB5FF}"/>
              </a:ext>
            </a:extLst>
          </p:cNvPr>
          <p:cNvSpPr/>
          <p:nvPr/>
        </p:nvSpPr>
        <p:spPr>
          <a:xfrm>
            <a:off x="6065098" y="1500963"/>
            <a:ext cx="914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BCB50C-7ED0-014B-A818-2AE877552330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540457" y="1948830"/>
            <a:ext cx="1238548" cy="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82DFD4-8424-8442-A59A-4D490A593659}"/>
              </a:ext>
            </a:extLst>
          </p:cNvPr>
          <p:cNvSpPr txBox="1"/>
          <p:nvPr/>
        </p:nvSpPr>
        <p:spPr>
          <a:xfrm>
            <a:off x="2839825" y="149163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A:B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0877E6-2D4A-E443-9A18-2C2600C749EF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04842" y="1948830"/>
            <a:ext cx="1360256" cy="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43BAA0-7CEC-3646-A32C-00AE15E511EC}"/>
              </a:ext>
            </a:extLst>
          </p:cNvPr>
          <p:cNvSpPr txBox="1"/>
          <p:nvPr/>
        </p:nvSpPr>
        <p:spPr>
          <a:xfrm>
            <a:off x="4984978" y="14916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B:C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2102A-FA69-A646-9DC4-87B2BDF02E4D}"/>
              </a:ext>
            </a:extLst>
          </p:cNvPr>
          <p:cNvSpPr txBox="1"/>
          <p:nvPr/>
        </p:nvSpPr>
        <p:spPr>
          <a:xfrm>
            <a:off x="1218893" y="2559485"/>
            <a:ext cx="1582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num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</a:p>
          <a:p>
            <a:r>
              <a:rPr lang="en-US" altLang="zh-Hans" dirty="0" err="1"/>
              <a:t>denom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B</a:t>
            </a:r>
          </a:p>
          <a:p>
            <a:r>
              <a:rPr lang="en-US" dirty="0" err="1"/>
              <a:t>visitedSet</a:t>
            </a:r>
            <a:r>
              <a:rPr lang="en-US" dirty="0"/>
              <a:t>: &lt;&gt;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53D35-B4A4-F948-92EE-A468C85F71B7}"/>
              </a:ext>
            </a:extLst>
          </p:cNvPr>
          <p:cNvSpPr txBox="1"/>
          <p:nvPr/>
        </p:nvSpPr>
        <p:spPr>
          <a:xfrm>
            <a:off x="3779005" y="2572812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num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B</a:t>
            </a:r>
          </a:p>
          <a:p>
            <a:r>
              <a:rPr lang="en-US" altLang="zh-Hans" dirty="0" err="1"/>
              <a:t>denom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C</a:t>
            </a:r>
          </a:p>
          <a:p>
            <a:r>
              <a:rPr lang="en-US" dirty="0" err="1"/>
              <a:t>visitedSet</a:t>
            </a:r>
            <a:r>
              <a:rPr lang="en-US" dirty="0"/>
              <a:t>: &lt;A:B&gt;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59A03-52C9-2B4C-BB33-653DCEBBAA11}"/>
              </a:ext>
            </a:extLst>
          </p:cNvPr>
          <p:cNvSpPr txBox="1"/>
          <p:nvPr/>
        </p:nvSpPr>
        <p:spPr>
          <a:xfrm>
            <a:off x="6065098" y="2570848"/>
            <a:ext cx="24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 err="1"/>
              <a:t>num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C</a:t>
            </a:r>
          </a:p>
          <a:p>
            <a:r>
              <a:rPr lang="en-US" altLang="zh-Hans" dirty="0" err="1"/>
              <a:t>denom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C</a:t>
            </a:r>
          </a:p>
          <a:p>
            <a:r>
              <a:rPr lang="en-US" dirty="0" err="1"/>
              <a:t>visitedSet</a:t>
            </a:r>
            <a:r>
              <a:rPr lang="en-US" dirty="0"/>
              <a:t>: &lt;A:B, B:C&gt;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D9E4EC-D36D-D943-ADC0-1A3D952E4CF9}"/>
              </a:ext>
            </a:extLst>
          </p:cNvPr>
          <p:cNvCxnSpPr/>
          <p:nvPr/>
        </p:nvCxnSpPr>
        <p:spPr>
          <a:xfrm flipH="1">
            <a:off x="4693405" y="2211710"/>
            <a:ext cx="137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52445C-A57B-7E4B-B39C-DE543264202A}"/>
              </a:ext>
            </a:extLst>
          </p:cNvPr>
          <p:cNvCxnSpPr/>
          <p:nvPr/>
        </p:nvCxnSpPr>
        <p:spPr>
          <a:xfrm flipH="1">
            <a:off x="2483768" y="2229784"/>
            <a:ext cx="137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F2302A-4775-BD47-9E91-D9791A20B9A9}"/>
              </a:ext>
            </a:extLst>
          </p:cNvPr>
          <p:cNvSpPr txBox="1"/>
          <p:nvPr/>
        </p:nvSpPr>
        <p:spPr>
          <a:xfrm>
            <a:off x="4888077" y="223069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3.0 * 1.0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6B17A-DAAD-EB40-BA2C-3590B2E78AE3}"/>
              </a:ext>
            </a:extLst>
          </p:cNvPr>
          <p:cNvSpPr txBox="1"/>
          <p:nvPr/>
        </p:nvSpPr>
        <p:spPr>
          <a:xfrm>
            <a:off x="2693806" y="222127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 * 3.0</a:t>
            </a:r>
          </a:p>
        </p:txBody>
      </p:sp>
    </p:spTree>
    <p:extLst>
      <p:ext uri="{BB962C8B-B14F-4D97-AF65-F5344CB8AC3E}">
        <p14:creationId xmlns:p14="http://schemas.microsoft.com/office/powerpoint/2010/main" val="552990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D054-4E1F-9D4F-A264-CAF2A790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430882"/>
            <a:ext cx="58293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7602-B3B5-7147-AB9C-F7176AA64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1402432"/>
            <a:ext cx="5829300" cy="3257550"/>
          </a:xfrm>
        </p:spPr>
        <p:txBody>
          <a:bodyPr/>
          <a:lstStyle/>
          <a:p>
            <a:pPr>
              <a:defRPr/>
            </a:pPr>
            <a:r>
              <a:rPr lang="en-US" sz="2000" b="1" dirty="0"/>
              <a:t>Sorting technique over DAGs (Directed Acyclic Graphs)</a:t>
            </a: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</a:rPr>
              <a:t>It creates a linear sequence (ordering) for the nodes such that:</a:t>
            </a:r>
          </a:p>
          <a:p>
            <a:pPr lvl="1">
              <a:defRPr/>
            </a:pPr>
            <a:r>
              <a:rPr lang="en-US" sz="1600" b="1" dirty="0"/>
              <a:t>If u has an outgoing edge to v </a:t>
            </a:r>
            <a:r>
              <a:rPr lang="en-US" sz="1600" b="1" dirty="0">
                <a:sym typeface="Wingdings"/>
              </a:rPr>
              <a:t> then u must finish before v starts</a:t>
            </a:r>
          </a:p>
          <a:p>
            <a:pPr lvl="1">
              <a:defRPr/>
            </a:pPr>
            <a:endParaRPr lang="en-US" sz="1600" b="1" dirty="0">
              <a:sym typeface="Wingdings"/>
            </a:endParaRPr>
          </a:p>
          <a:p>
            <a:pPr>
              <a:defRPr/>
            </a:pPr>
            <a:r>
              <a:rPr lang="en-US" sz="2000" b="1" dirty="0">
                <a:sym typeface="Wingdings"/>
              </a:rPr>
              <a:t>Very common in ordering jobs or tasks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7775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1E92D-AE71-284B-9C93-9501766C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2787774"/>
            <a:ext cx="4013200" cy="228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996581-D77D-3048-9330-B778BDB0DB1F}"/>
              </a:ext>
            </a:extLst>
          </p:cNvPr>
          <p:cNvSpPr/>
          <p:nvPr/>
        </p:nvSpPr>
        <p:spPr>
          <a:xfrm>
            <a:off x="3131840" y="267494"/>
            <a:ext cx="2223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Graph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068287-1BF0-6D48-8190-3BABC6A81EB4}"/>
              </a:ext>
            </a:extLst>
          </p:cNvPr>
          <p:cNvSpPr/>
          <p:nvPr/>
        </p:nvSpPr>
        <p:spPr>
          <a:xfrm>
            <a:off x="1043608" y="1310446"/>
            <a:ext cx="5814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/>
              </a:rPr>
              <a:t>A finite set of </a:t>
            </a:r>
            <a:r>
              <a:rPr lang="en-US" b="1" dirty="0">
                <a:solidFill>
                  <a:srgbClr val="FF0000"/>
                </a:solidFill>
                <a:latin typeface="Open Sans"/>
              </a:rPr>
              <a:t>vertices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also called as </a:t>
            </a:r>
            <a:r>
              <a:rPr lang="en-US" b="1" dirty="0">
                <a:solidFill>
                  <a:srgbClr val="FF0000"/>
                </a:solidFill>
                <a:latin typeface="Open Sans"/>
              </a:rPr>
              <a:t>nodes</a:t>
            </a:r>
            <a:endParaRPr lang="en-US" dirty="0">
              <a:solidFill>
                <a:srgbClr val="000000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Open Sans"/>
              </a:rPr>
              <a:t>A finite set of ordered pair of the form (u, v) called as </a:t>
            </a:r>
            <a:r>
              <a:rPr lang="en-US" b="1" dirty="0">
                <a:solidFill>
                  <a:srgbClr val="FF0000"/>
                </a:solidFill>
                <a:latin typeface="Open Sans"/>
              </a:rPr>
              <a:t>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(u, v) is </a:t>
            </a:r>
            <a:r>
              <a:rPr lang="en-US" altLang="zh-Hans" dirty="0"/>
              <a:t>the</a:t>
            </a:r>
            <a:r>
              <a:rPr lang="en-US" dirty="0"/>
              <a:t> same as (v, u)</a:t>
            </a:r>
            <a:r>
              <a:rPr lang="en-US" altLang="zh-Hans" dirty="0"/>
              <a:t>:</a:t>
            </a:r>
            <a:r>
              <a:rPr lang="en-US" dirty="0"/>
              <a:t> </a:t>
            </a:r>
            <a:r>
              <a:rPr lang="en-US" altLang="zh-Hans" dirty="0"/>
              <a:t>un</a:t>
            </a:r>
            <a:r>
              <a:rPr lang="en-US" dirty="0"/>
              <a:t>directed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(u, v) is </a:t>
            </a:r>
            <a:r>
              <a:rPr lang="en-US" altLang="zh-Hans" dirty="0"/>
              <a:t>not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en-US" dirty="0"/>
              <a:t> same as (v, u)</a:t>
            </a:r>
            <a:r>
              <a:rPr lang="en-US" altLang="zh-Hans" dirty="0"/>
              <a:t>:</a:t>
            </a:r>
            <a:r>
              <a:rPr lang="en-US" dirty="0"/>
              <a:t> directed graph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74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DFF49D0-CA83-F349-8794-17FC6842E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123478"/>
            <a:ext cx="5829300" cy="857250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Topological Sort Example</a:t>
            </a:r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29609C7B-C6DE-2D48-A858-5EA3E884F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91630"/>
            <a:ext cx="4686300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A job consists of 10 tasks with the following precedence rules:</a:t>
            </a:r>
          </a:p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Must start with 7, 5, 4 or 9.</a:t>
            </a:r>
          </a:p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Task 1 must follow 7.</a:t>
            </a:r>
          </a:p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Tasks 3 &amp; 6 must follow both 7 &amp; 5.</a:t>
            </a:r>
          </a:p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8 must follow 6 &amp; 4.</a:t>
            </a:r>
          </a:p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2 must follow 4.</a:t>
            </a:r>
          </a:p>
          <a:p>
            <a:pPr>
              <a:spcBef>
                <a:spcPct val="50000"/>
              </a:spcBef>
              <a:defRPr/>
            </a:pPr>
            <a:r>
              <a:rPr lang="en-US" sz="1600" dirty="0">
                <a:latin typeface="Times New Roman" charset="0"/>
                <a:ea typeface="ＭＳ Ｐゴシック" charset="0"/>
              </a:rPr>
              <a:t>10 must follow 2.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DBE18AD0-2C42-8A44-90A5-604AF6BAA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4433967"/>
            <a:ext cx="5086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800000"/>
                </a:solidFill>
                <a:latin typeface="Times New Roman" charset="0"/>
                <a:ea typeface="ＭＳ Ｐゴシック" charset="0"/>
              </a:rPr>
              <a:t>Make a directed graph and then do DFS.</a:t>
            </a:r>
          </a:p>
        </p:txBody>
      </p:sp>
    </p:spTree>
    <p:extLst>
      <p:ext uri="{BB962C8B-B14F-4D97-AF65-F5344CB8AC3E}">
        <p14:creationId xmlns:p14="http://schemas.microsoft.com/office/powerpoint/2010/main" val="278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>
            <a:extLst>
              <a:ext uri="{FF2B5EF4-FFF2-40B4-BE49-F238E27FC236}">
                <a16:creationId xmlns:a16="http://schemas.microsoft.com/office/drawing/2014/main" id="{F601B76A-FA40-824A-986D-3565F75E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8409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5" name="Oval 3">
            <a:extLst>
              <a:ext uri="{FF2B5EF4-FFF2-40B4-BE49-F238E27FC236}">
                <a16:creationId xmlns:a16="http://schemas.microsoft.com/office/drawing/2014/main" id="{26A330A2-3F6F-FE4E-B523-9513365E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5564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AAC47BB9-59F0-824F-9E0D-F8E586661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39864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435A50C1-AA23-1942-9D22-D36CC12A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59829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4B842354-7082-F748-B79A-7CBE8691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42709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9C366B49-B2EC-694E-AAD3-32CE3559B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59854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E277670D-1C9A-7A43-9F31-B73C12D19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39864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09A1F47F-7EFB-7343-B419-7FC2DE26B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62724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CAC56C6F-BCA4-BF4D-8F89-074AE6244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99834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C60CBBD-A649-2041-B053-F01EFCB98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85559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024E1592-AC09-1441-8E10-1CF2D0EF34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169794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9AF3C75F-91FF-D744-A597-A418AB84A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455544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11C20CAE-CA86-C246-93F4-7581D92752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455544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7" name="Line 15">
            <a:extLst>
              <a:ext uri="{FF2B5EF4-FFF2-40B4-BE49-F238E27FC236}">
                <a16:creationId xmlns:a16="http://schemas.microsoft.com/office/drawing/2014/main" id="{B02B62F4-ED05-B142-B008-EA036B989A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027044"/>
            <a:ext cx="8572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8" name="Line 16">
            <a:extLst>
              <a:ext uri="{FF2B5EF4-FFF2-40B4-BE49-F238E27FC236}">
                <a16:creationId xmlns:a16="http://schemas.microsoft.com/office/drawing/2014/main" id="{3B082320-4B2E-8741-B398-5E3B1808E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427094"/>
            <a:ext cx="914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FFA5D7BA-7C09-794F-BB2E-BB14923569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541394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2D6074EE-9CD6-AD4A-9F74-BF91517496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655694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5F8A2679-C748-3444-856F-31EA06A22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570094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CCEDA797-84EA-3246-A016-5FAE681B00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570094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4" name="Text Box 22">
            <a:extLst>
              <a:ext uri="{FF2B5EF4-FFF2-40B4-BE49-F238E27FC236}">
                <a16:creationId xmlns:a16="http://schemas.microsoft.com/office/drawing/2014/main" id="{02F2742A-F14D-A544-927A-E1753A607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55444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9</a:t>
            </a: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5476F848-4FD8-014B-9083-AA21FBFF7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769744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E9AEC25C-7D54-7A47-9D29-3514F662C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398394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18871C1C-F1E3-E442-84C9-93F792BC2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626994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8" name="Text Box 26">
            <a:extLst>
              <a:ext uri="{FF2B5EF4-FFF2-40B4-BE49-F238E27FC236}">
                <a16:creationId xmlns:a16="http://schemas.microsoft.com/office/drawing/2014/main" id="{5BEDCE4B-09A8-3D43-89A1-8F3FEEB4C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312794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5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3B87AC84-5162-6F4C-815A-FD4870C20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512944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B4CF5995-EE23-084B-B8C2-F578DF17B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369944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49716EED-1F47-DA46-8AF5-D734EE66B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198494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D37A30F5-B59D-C14A-9269-F337C9689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855844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C6B0100B-0BBC-8D4E-9ACA-26378578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684394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C716A55-4349-4343-9AF5-FB7C8AE1F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712594"/>
            <a:ext cx="24676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Times New Roman" charset="0"/>
                <a:ea typeface="ＭＳ Ｐゴシック" charset="0"/>
              </a:rPr>
              <a:t>Tasks shown as a directed graph.</a:t>
            </a:r>
          </a:p>
        </p:txBody>
      </p:sp>
    </p:spTree>
    <p:extLst>
      <p:ext uri="{BB962C8B-B14F-4D97-AF65-F5344CB8AC3E}">
        <p14:creationId xmlns:p14="http://schemas.microsoft.com/office/powerpoint/2010/main" val="21455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A492-45B8-1E4A-A48C-C760FA6A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285750"/>
            <a:ext cx="5829300" cy="857250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Topological Sort using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666F-79C9-6D43-9BF6-945C70E85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672" y="2139702"/>
            <a:ext cx="5829300" cy="266429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/>
              <a:t>To create a topological sort from a DAG</a:t>
            </a:r>
          </a:p>
          <a:p>
            <a:pPr>
              <a:defRPr/>
            </a:pPr>
            <a:endParaRPr lang="en-US" sz="2400" dirty="0"/>
          </a:p>
          <a:p>
            <a:pPr marL="642938" lvl="1" indent="-342900">
              <a:buFont typeface="+mj-lt"/>
              <a:buAutoNum type="arabicPeriod"/>
              <a:defRPr/>
            </a:pPr>
            <a:r>
              <a:rPr lang="en-US" altLang="zh-Hans" sz="1800" b="1" dirty="0">
                <a:solidFill>
                  <a:srgbClr val="800000"/>
                </a:solidFill>
              </a:rPr>
              <a:t>Remove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vertex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that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has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 err="1">
                <a:solidFill>
                  <a:srgbClr val="800000"/>
                </a:solidFill>
              </a:rPr>
              <a:t>indegree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of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0</a:t>
            </a:r>
          </a:p>
          <a:p>
            <a:pPr marL="642938" lvl="1" indent="-342900">
              <a:buFont typeface="+mj-lt"/>
              <a:buAutoNum type="arabicPeriod"/>
              <a:defRPr/>
            </a:pPr>
            <a:r>
              <a:rPr lang="en-US" altLang="zh-Hans" sz="1800" b="1" dirty="0">
                <a:solidFill>
                  <a:srgbClr val="800000"/>
                </a:solidFill>
              </a:rPr>
              <a:t>Update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other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 err="1">
                <a:solidFill>
                  <a:srgbClr val="800000"/>
                </a:solidFill>
              </a:rPr>
              <a:t>indegrees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of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other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vertices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who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are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neighbors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of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removed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vertex</a:t>
            </a:r>
          </a:p>
          <a:p>
            <a:pPr marL="642938" lvl="1" indent="-342900">
              <a:buFont typeface="+mj-lt"/>
              <a:buAutoNum type="arabicPeriod"/>
              <a:defRPr/>
            </a:pPr>
            <a:r>
              <a:rPr lang="en-US" altLang="zh-Hans" sz="1800" b="1" dirty="0">
                <a:solidFill>
                  <a:srgbClr val="800000"/>
                </a:solidFill>
              </a:rPr>
              <a:t>Go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to</a:t>
            </a:r>
            <a:r>
              <a:rPr lang="zh-Hans" altLang="en-US" sz="1800" b="1" dirty="0">
                <a:solidFill>
                  <a:srgbClr val="800000"/>
                </a:solidFill>
              </a:rPr>
              <a:t> </a:t>
            </a:r>
            <a:r>
              <a:rPr lang="en-US" altLang="zh-Hans" sz="1800" b="1" dirty="0">
                <a:solidFill>
                  <a:srgbClr val="800000"/>
                </a:solidFill>
              </a:rPr>
              <a:t>1</a:t>
            </a:r>
          </a:p>
          <a:p>
            <a:pPr marL="642938" lvl="1" indent="-342900">
              <a:buFont typeface="+mj-lt"/>
              <a:buAutoNum type="arabicPeriod"/>
              <a:defRPr/>
            </a:pPr>
            <a:endParaRPr lang="en-US" sz="1500" b="1" dirty="0">
              <a:solidFill>
                <a:srgbClr val="800000"/>
              </a:solidFill>
            </a:endParaRPr>
          </a:p>
          <a:p>
            <a:pPr marL="0" indent="0">
              <a:buNone/>
              <a:defRPr/>
            </a:pPr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26247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>
            <a:extLst>
              <a:ext uri="{FF2B5EF4-FFF2-40B4-BE49-F238E27FC236}">
                <a16:creationId xmlns:a16="http://schemas.microsoft.com/office/drawing/2014/main" id="{9C943973-B957-5A48-A5A4-5F03C0819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543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5" name="Oval 3">
            <a:extLst>
              <a:ext uri="{FF2B5EF4-FFF2-40B4-BE49-F238E27FC236}">
                <a16:creationId xmlns:a16="http://schemas.microsoft.com/office/drawing/2014/main" id="{19BA4740-70EE-C245-A0AD-62194B594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14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C7F53D2A-C685-2A49-846D-1E17D2360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12D9B98C-5F4F-3843-AB64-409B82680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572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B3029DB0-808A-9F43-AB59-541FF8C84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22AA4B23-9801-E341-9873-D53298B6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202F7CB9-064C-194F-B89C-C4E43D494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25732E9D-9998-7347-A040-A30E44105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C8F506DB-6E50-C442-B02F-DFE146A67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CB202D31-6FE7-E343-8725-14B539360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C8FFF247-772C-AC4C-9D0B-03A605092E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42875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027BAE85-EA7A-844C-A3A9-1167205757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646F0D41-7F9A-3041-8F47-EA9C6DF46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7" name="Line 15">
            <a:extLst>
              <a:ext uri="{FF2B5EF4-FFF2-40B4-BE49-F238E27FC236}">
                <a16:creationId xmlns:a16="http://schemas.microsoft.com/office/drawing/2014/main" id="{6B519554-79C6-1B4A-8A4C-D1CCE2DAF9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86000"/>
            <a:ext cx="8572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8" name="Line 16">
            <a:extLst>
              <a:ext uri="{FF2B5EF4-FFF2-40B4-BE49-F238E27FC236}">
                <a16:creationId xmlns:a16="http://schemas.microsoft.com/office/drawing/2014/main" id="{79E2B9BB-5A17-F44B-9448-0E5B4A55B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686050"/>
            <a:ext cx="914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4B3C43A4-D60D-224F-9EBC-07751D1D24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F9981EBC-5E89-9940-9732-EEEE858D90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8DB44541-70B9-AB45-A10F-A71ECBFC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1772C3A5-DB0B-5B41-9280-E246EFB43F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4" name="Text Box 22">
            <a:extLst>
              <a:ext uri="{FF2B5EF4-FFF2-40B4-BE49-F238E27FC236}">
                <a16:creationId xmlns:a16="http://schemas.microsoft.com/office/drawing/2014/main" id="{65CF15AF-8D00-2844-A65A-172B1B049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9</a:t>
            </a: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F8D92A0F-57D6-4F4D-AFDE-9BD6C690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3922FD2C-AAFE-F347-8C45-E1119957A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65735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611C4D43-5540-AC4C-AE8E-46113AA59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8" name="Text Box 26">
            <a:extLst>
              <a:ext uri="{FF2B5EF4-FFF2-40B4-BE49-F238E27FC236}">
                <a16:creationId xmlns:a16="http://schemas.microsoft.com/office/drawing/2014/main" id="{2D9CB129-AC9E-074E-9135-58CC83DE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5717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5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7DE2373F-6E05-0243-BCB6-D628C2831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BA989D7A-BCF2-E64D-83E4-7CD61F8E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7E326F8-0AE8-4342-8255-557188E69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DA8801B6-412F-C64D-83E1-4C3CDEFD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1543EF4D-3D7E-D54D-883E-2BFF877A9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682C987D-0DCF-AB48-A196-BC271E442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4913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>
            <a:extLst>
              <a:ext uri="{FF2B5EF4-FFF2-40B4-BE49-F238E27FC236}">
                <a16:creationId xmlns:a16="http://schemas.microsoft.com/office/drawing/2014/main" id="{30F2A708-337A-E841-B1F7-646470129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5430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5" name="Oval 3">
            <a:extLst>
              <a:ext uri="{FF2B5EF4-FFF2-40B4-BE49-F238E27FC236}">
                <a16:creationId xmlns:a16="http://schemas.microsoft.com/office/drawing/2014/main" id="{ACB81048-5854-D949-A357-086B5DC6A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14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9B2BAF75-F543-0149-9706-D650686CA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572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EF05B1FD-449A-B249-BB48-72708ED2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3DA6BDF-57E7-1F48-BC86-90BA37B05A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42875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76BDEF5D-2733-3E4F-830A-BB0D03751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157B5AD5-0B85-9B48-9149-ED367B75E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7" name="Line 15">
            <a:extLst>
              <a:ext uri="{FF2B5EF4-FFF2-40B4-BE49-F238E27FC236}">
                <a16:creationId xmlns:a16="http://schemas.microsoft.com/office/drawing/2014/main" id="{560415EA-12E0-E145-8C8E-BCE3BBF59C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86000"/>
            <a:ext cx="8572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8" name="Line 16">
            <a:extLst>
              <a:ext uri="{FF2B5EF4-FFF2-40B4-BE49-F238E27FC236}">
                <a16:creationId xmlns:a16="http://schemas.microsoft.com/office/drawing/2014/main" id="{B2041B05-F69A-914C-A005-4E67D2297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686050"/>
            <a:ext cx="914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9574528F-82DB-EE45-8AAB-C4CC39A19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4" name="Text Box 22">
            <a:extLst>
              <a:ext uri="{FF2B5EF4-FFF2-40B4-BE49-F238E27FC236}">
                <a16:creationId xmlns:a16="http://schemas.microsoft.com/office/drawing/2014/main" id="{F998751F-6348-1747-9483-729DFF208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9</a:t>
            </a: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0EE2378C-B09A-EA42-B305-A483F7DD6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65735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8" name="Text Box 26">
            <a:extLst>
              <a:ext uri="{FF2B5EF4-FFF2-40B4-BE49-F238E27FC236}">
                <a16:creationId xmlns:a16="http://schemas.microsoft.com/office/drawing/2014/main" id="{1E80F9E1-B0FD-2D41-B67D-7E17865D7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5717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5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F6A8019-D201-934D-A9F4-8DABD842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229596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>
            <a:extLst>
              <a:ext uri="{FF2B5EF4-FFF2-40B4-BE49-F238E27FC236}">
                <a16:creationId xmlns:a16="http://schemas.microsoft.com/office/drawing/2014/main" id="{30F2A708-337A-E841-B1F7-646470129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5430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5" name="Oval 3">
            <a:extLst>
              <a:ext uri="{FF2B5EF4-FFF2-40B4-BE49-F238E27FC236}">
                <a16:creationId xmlns:a16="http://schemas.microsoft.com/office/drawing/2014/main" id="{ACB81048-5854-D949-A357-086B5DC6A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1460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9B2BAF75-F543-0149-9706-D650686CA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572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EF05B1FD-449A-B249-BB48-72708ED2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3DA6BDF-57E7-1F48-BC86-90BA37B05A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42875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76BDEF5D-2733-3E4F-830A-BB0D03751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157B5AD5-0B85-9B48-9149-ED367B75E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7" name="Line 15">
            <a:extLst>
              <a:ext uri="{FF2B5EF4-FFF2-40B4-BE49-F238E27FC236}">
                <a16:creationId xmlns:a16="http://schemas.microsoft.com/office/drawing/2014/main" id="{560415EA-12E0-E145-8C8E-BCE3BBF59C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86000"/>
            <a:ext cx="8572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8" name="Line 16">
            <a:extLst>
              <a:ext uri="{FF2B5EF4-FFF2-40B4-BE49-F238E27FC236}">
                <a16:creationId xmlns:a16="http://schemas.microsoft.com/office/drawing/2014/main" id="{B2041B05-F69A-914C-A005-4E67D2297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686050"/>
            <a:ext cx="914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9574528F-82DB-EE45-8AAB-C4CC39A19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4" name="Text Box 22">
            <a:extLst>
              <a:ext uri="{FF2B5EF4-FFF2-40B4-BE49-F238E27FC236}">
                <a16:creationId xmlns:a16="http://schemas.microsoft.com/office/drawing/2014/main" id="{F998751F-6348-1747-9483-729DFF208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9</a:t>
            </a: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0EE2378C-B09A-EA42-B305-A483F7DD6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65735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8" name="Text Box 26">
            <a:extLst>
              <a:ext uri="{FF2B5EF4-FFF2-40B4-BE49-F238E27FC236}">
                <a16:creationId xmlns:a16="http://schemas.microsoft.com/office/drawing/2014/main" id="{1E80F9E1-B0FD-2D41-B67D-7E17865D7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5717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5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F6A8019-D201-934D-A9F4-8DABD842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7548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>
            <a:extLst>
              <a:ext uri="{FF2B5EF4-FFF2-40B4-BE49-F238E27FC236}">
                <a16:creationId xmlns:a16="http://schemas.microsoft.com/office/drawing/2014/main" id="{30F2A708-337A-E841-B1F7-646470129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5430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9B2BAF75-F543-0149-9706-D650686CA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5725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EF05B1FD-449A-B249-BB48-72708ED2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3DA6BDF-57E7-1F48-BC86-90BA37B05A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42875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76BDEF5D-2733-3E4F-830A-BB0D03751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157B5AD5-0B85-9B48-9149-ED367B75E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9574528F-82DB-EE45-8AAB-C4CC39A19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4" name="Text Box 22">
            <a:extLst>
              <a:ext uri="{FF2B5EF4-FFF2-40B4-BE49-F238E27FC236}">
                <a16:creationId xmlns:a16="http://schemas.microsoft.com/office/drawing/2014/main" id="{F998751F-6348-1747-9483-729DFF208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9</a:t>
            </a: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0EE2378C-B09A-EA42-B305-A483F7DD6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65735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F6A8019-D201-934D-A9F4-8DABD842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77080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val 2">
            <a:extLst>
              <a:ext uri="{FF2B5EF4-FFF2-40B4-BE49-F238E27FC236}">
                <a16:creationId xmlns:a16="http://schemas.microsoft.com/office/drawing/2014/main" id="{30F2A708-337A-E841-B1F7-646470129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54305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EF05B1FD-449A-B249-BB48-72708ED2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83DA6BDF-57E7-1F48-BC86-90BA37B05A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42875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76BDEF5D-2733-3E4F-830A-BB0D037512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157B5AD5-0B85-9B48-9149-ED367B75EA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9574528F-82DB-EE45-8AAB-C4CC39A19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0EE2378C-B09A-EA42-B305-A483F7DD6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65735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F6A8019-D201-934D-A9F4-8DABD842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13717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EF05B1FD-449A-B249-BB48-72708ED2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9574528F-82DB-EE45-8AAB-C4CC39A19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F6A8019-D201-934D-A9F4-8DABD842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5074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79" name="Oval 7">
            <a:extLst>
              <a:ext uri="{FF2B5EF4-FFF2-40B4-BE49-F238E27FC236}">
                <a16:creationId xmlns:a16="http://schemas.microsoft.com/office/drawing/2014/main" id="{EF05B1FD-449A-B249-BB48-72708ED2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9574528F-82DB-EE45-8AAB-C4CC39A196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F6A8019-D201-934D-A9F4-8DABD8427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467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251C2D-1A33-924F-A5BA-B2034F7AAEAF}"/>
              </a:ext>
            </a:extLst>
          </p:cNvPr>
          <p:cNvGrpSpPr/>
          <p:nvPr/>
        </p:nvGrpSpPr>
        <p:grpSpPr>
          <a:xfrm>
            <a:off x="457200" y="0"/>
            <a:ext cx="8229600" cy="5143500"/>
            <a:chOff x="457200" y="0"/>
            <a:chExt cx="8229600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5E5166-5B9A-7A48-B630-C9C916019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0"/>
              <a:ext cx="8229600" cy="51435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4762B1-51B0-C542-8201-4D98D072FCF5}"/>
                </a:ext>
              </a:extLst>
            </p:cNvPr>
            <p:cNvSpPr/>
            <p:nvPr/>
          </p:nvSpPr>
          <p:spPr>
            <a:xfrm>
              <a:off x="1447907" y="483518"/>
              <a:ext cx="619752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Hans" sz="4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Representation</a:t>
              </a:r>
              <a:r>
                <a:rPr lang="zh-Hans" altLang="en-US" sz="4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 </a:t>
              </a:r>
              <a:r>
                <a:rPr lang="en-US" altLang="zh-Hans" sz="4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of</a:t>
              </a:r>
              <a:r>
                <a:rPr lang="zh-Hans" altLang="en-US" sz="4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 </a:t>
              </a:r>
              <a:r>
                <a:rPr lang="en-US" altLang="zh-Hans" sz="40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Graph</a:t>
              </a:r>
              <a:endPara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D979D8-2748-0646-B1BF-4976FC837A5C}"/>
                </a:ext>
              </a:extLst>
            </p:cNvPr>
            <p:cNvSpPr/>
            <p:nvPr/>
          </p:nvSpPr>
          <p:spPr>
            <a:xfrm>
              <a:off x="1180550" y="3363838"/>
              <a:ext cx="540767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>
                  <a:solidFill>
                    <a:srgbClr val="92D050"/>
                  </a:solidFill>
                  <a:latin typeface="Open Sans"/>
                </a:rPr>
                <a:t>1. Adjacency Matrix</a:t>
              </a:r>
              <a:br>
                <a:rPr lang="en-US" sz="3200" b="1" dirty="0">
                  <a:solidFill>
                    <a:srgbClr val="92D050"/>
                  </a:solidFill>
                </a:rPr>
              </a:br>
              <a:r>
                <a:rPr lang="en-US" sz="3200" b="1" dirty="0">
                  <a:solidFill>
                    <a:srgbClr val="92D050"/>
                  </a:solidFill>
                  <a:latin typeface="Open Sans"/>
                </a:rPr>
                <a:t>2. Adjacency List</a:t>
              </a:r>
              <a:endParaRPr lang="en-US" sz="3200" b="1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446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9893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3" name="Oval 11">
            <a:extLst>
              <a:ext uri="{FF2B5EF4-FFF2-40B4-BE49-F238E27FC236}">
                <a16:creationId xmlns:a16="http://schemas.microsoft.com/office/drawing/2014/main" id="{08F7DC58-9E56-9C48-886A-0568130D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C665A009-BF1B-1049-B79B-BAB76E3D1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7989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2" name="Oval 10">
            <a:extLst>
              <a:ext uri="{FF2B5EF4-FFF2-40B4-BE49-F238E27FC236}">
                <a16:creationId xmlns:a16="http://schemas.microsoft.com/office/drawing/2014/main" id="{695C6F90-0749-4E42-B591-611D6B66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E2491FEE-19F0-8846-A989-2D42AFFC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63529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4">
            <a:extLst>
              <a:ext uri="{FF2B5EF4-FFF2-40B4-BE49-F238E27FC236}">
                <a16:creationId xmlns:a16="http://schemas.microsoft.com/office/drawing/2014/main" id="{4510F372-2385-C443-A8BC-5A7337BFD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CE20E1C1-63F1-7E44-8A94-844D73784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4CA305BD-6FC8-5943-B378-9E1405527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CF36F598-AB45-3D44-BE80-1DFFD7773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3,</a:t>
            </a:r>
            <a:r>
              <a:rPr lang="zh-Hans" altLang="en-US" sz="1800" dirty="0"/>
              <a:t> </a:t>
            </a:r>
            <a:r>
              <a:rPr lang="en-US" altLang="zh-Hans" sz="1800" dirty="0"/>
              <a:t>1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6292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3,</a:t>
            </a:r>
            <a:r>
              <a:rPr lang="zh-Hans" altLang="en-US" sz="1800" dirty="0"/>
              <a:t> </a:t>
            </a:r>
            <a:r>
              <a:rPr lang="en-US" altLang="zh-Hans" sz="1800" dirty="0"/>
              <a:t>1,</a:t>
            </a:r>
            <a:r>
              <a:rPr lang="zh-Hans" altLang="en-US" sz="1800" dirty="0"/>
              <a:t> </a:t>
            </a:r>
            <a:r>
              <a:rPr lang="en-US" altLang="zh-Hans" sz="1800" dirty="0"/>
              <a:t>4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10568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Oval 6">
            <a:extLst>
              <a:ext uri="{FF2B5EF4-FFF2-40B4-BE49-F238E27FC236}">
                <a16:creationId xmlns:a16="http://schemas.microsoft.com/office/drawing/2014/main" id="{D17FD2B5-66AE-9C48-945E-B125642B8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8CEC7A1F-5916-E244-95C0-40A416509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3,</a:t>
            </a:r>
            <a:r>
              <a:rPr lang="zh-Hans" altLang="en-US" sz="1800" dirty="0"/>
              <a:t> </a:t>
            </a:r>
            <a:r>
              <a:rPr lang="en-US" altLang="zh-Hans" sz="1800" dirty="0"/>
              <a:t>1,</a:t>
            </a:r>
            <a:r>
              <a:rPr lang="zh-Hans" altLang="en-US" sz="1800" dirty="0"/>
              <a:t> </a:t>
            </a:r>
            <a:r>
              <a:rPr lang="en-US" altLang="zh-Hans" sz="1800" dirty="0"/>
              <a:t>4,</a:t>
            </a:r>
            <a:r>
              <a:rPr lang="zh-Hans" altLang="en-US" sz="1800" dirty="0"/>
              <a:t> </a:t>
            </a:r>
            <a:r>
              <a:rPr lang="en-US" altLang="zh-Hans" sz="1800" dirty="0"/>
              <a:t>8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5392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1" name="Oval 9">
            <a:extLst>
              <a:ext uri="{FF2B5EF4-FFF2-40B4-BE49-F238E27FC236}">
                <a16:creationId xmlns:a16="http://schemas.microsoft.com/office/drawing/2014/main" id="{A30C91E9-8877-1F4C-BBEB-19032B14B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9558E104-B846-B541-8464-EFB003C23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EFB0B9E5-2FC1-3D46-B7DC-6D1A4CB5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3,</a:t>
            </a:r>
            <a:r>
              <a:rPr lang="zh-Hans" altLang="en-US" sz="1800" dirty="0"/>
              <a:t> </a:t>
            </a:r>
            <a:r>
              <a:rPr lang="en-US" altLang="zh-Hans" sz="1800" dirty="0"/>
              <a:t>1,</a:t>
            </a:r>
            <a:r>
              <a:rPr lang="zh-Hans" altLang="en-US" sz="1800" dirty="0"/>
              <a:t> </a:t>
            </a:r>
            <a:r>
              <a:rPr lang="en-US" altLang="zh-Hans" sz="1800" dirty="0"/>
              <a:t>4,</a:t>
            </a:r>
            <a:r>
              <a:rPr lang="zh-Hans" altLang="en-US" sz="1800" dirty="0"/>
              <a:t> </a:t>
            </a:r>
            <a:r>
              <a:rPr lang="en-US" altLang="zh-Hans" sz="1800" dirty="0"/>
              <a:t>8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04016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Oval 8">
            <a:extLst>
              <a:ext uri="{FF2B5EF4-FFF2-40B4-BE49-F238E27FC236}">
                <a16:creationId xmlns:a16="http://schemas.microsoft.com/office/drawing/2014/main" id="{AFDB6053-E058-1A44-9C07-377C00D7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E0D57F6E-DE5C-7747-BDB1-C5817E39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71D98198-A158-0C40-B461-A5617BDD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Example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EAF98B38-3927-C542-A835-28C58CF69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Hans" sz="1800" dirty="0"/>
              <a:t>5,</a:t>
            </a:r>
            <a:r>
              <a:rPr lang="zh-Hans" altLang="en-US" sz="1800" dirty="0"/>
              <a:t> </a:t>
            </a:r>
            <a:r>
              <a:rPr lang="en-US" altLang="zh-Hans" sz="1800" dirty="0"/>
              <a:t>9,</a:t>
            </a:r>
            <a:r>
              <a:rPr lang="zh-Hans" altLang="en-US" sz="1800" dirty="0"/>
              <a:t> </a:t>
            </a:r>
            <a:r>
              <a:rPr lang="en-US" altLang="zh-Hans" sz="1800" dirty="0"/>
              <a:t>7,</a:t>
            </a:r>
            <a:r>
              <a:rPr lang="zh-Hans" altLang="en-US" sz="1800" dirty="0"/>
              <a:t> </a:t>
            </a:r>
            <a:r>
              <a:rPr lang="en-US" altLang="zh-Hans" sz="1800" dirty="0"/>
              <a:t>6,</a:t>
            </a:r>
            <a:r>
              <a:rPr lang="zh-Hans" altLang="en-US" sz="1800" dirty="0"/>
              <a:t> </a:t>
            </a:r>
            <a:r>
              <a:rPr lang="en-US" altLang="zh-Hans" sz="1800" dirty="0"/>
              <a:t>3,</a:t>
            </a:r>
            <a:r>
              <a:rPr lang="zh-Hans" altLang="en-US" sz="1800" dirty="0"/>
              <a:t> </a:t>
            </a:r>
            <a:r>
              <a:rPr lang="en-US" altLang="zh-Hans" sz="1800" dirty="0"/>
              <a:t>1,</a:t>
            </a:r>
            <a:r>
              <a:rPr lang="zh-Hans" altLang="en-US" sz="1800" dirty="0"/>
              <a:t> </a:t>
            </a:r>
            <a:r>
              <a:rPr lang="en-US" altLang="zh-Hans" sz="1800" dirty="0"/>
              <a:t>4,</a:t>
            </a:r>
            <a:r>
              <a:rPr lang="zh-Hans" altLang="en-US" sz="1800" dirty="0"/>
              <a:t> </a:t>
            </a:r>
            <a:r>
              <a:rPr lang="en-US" altLang="zh-Hans" sz="1800" dirty="0"/>
              <a:t>8,</a:t>
            </a:r>
            <a:r>
              <a:rPr lang="zh-Hans" altLang="en-US" sz="1800" dirty="0"/>
              <a:t> </a:t>
            </a:r>
            <a:r>
              <a:rPr lang="en-US" altLang="zh-Hans" sz="1800" dirty="0"/>
              <a:t>2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98110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Oval 2">
            <a:extLst>
              <a:ext uri="{FF2B5EF4-FFF2-40B4-BE49-F238E27FC236}">
                <a16:creationId xmlns:a16="http://schemas.microsoft.com/office/drawing/2014/main" id="{83860991-7B41-B541-9B2A-743CE190E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54305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2" name="Oval 3">
            <a:extLst>
              <a:ext uri="{FF2B5EF4-FFF2-40B4-BE49-F238E27FC236}">
                <a16:creationId xmlns:a16="http://schemas.microsoft.com/office/drawing/2014/main" id="{48B406BF-C908-2D46-9D9C-658A844A1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14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3" name="Oval 4">
            <a:extLst>
              <a:ext uri="{FF2B5EF4-FFF2-40B4-BE49-F238E27FC236}">
                <a16:creationId xmlns:a16="http://schemas.microsoft.com/office/drawing/2014/main" id="{DE2C21E9-34F5-7B46-9188-6F7F4A25A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36576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4" name="Oval 5">
            <a:extLst>
              <a:ext uri="{FF2B5EF4-FFF2-40B4-BE49-F238E27FC236}">
                <a16:creationId xmlns:a16="http://schemas.microsoft.com/office/drawing/2014/main" id="{805F294F-E1E0-8049-A826-DD6474D00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5725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5" name="Oval 6">
            <a:extLst>
              <a:ext uri="{FF2B5EF4-FFF2-40B4-BE49-F238E27FC236}">
                <a16:creationId xmlns:a16="http://schemas.microsoft.com/office/drawing/2014/main" id="{0FEC4C53-84EC-2948-B01D-39412D924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68605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6" name="Oval 7">
            <a:extLst>
              <a:ext uri="{FF2B5EF4-FFF2-40B4-BE49-F238E27FC236}">
                <a16:creationId xmlns:a16="http://schemas.microsoft.com/office/drawing/2014/main" id="{ED5792F0-949B-754A-9829-BB60BEF97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575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080" name="Oval 8">
            <a:extLst>
              <a:ext uri="{FF2B5EF4-FFF2-40B4-BE49-F238E27FC236}">
                <a16:creationId xmlns:a16="http://schemas.microsoft.com/office/drawing/2014/main" id="{5E55CEA7-C1D2-5445-ACF0-F1B7673BE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57600"/>
            <a:ext cx="228600" cy="2286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25608" name="Oval 9">
            <a:extLst>
              <a:ext uri="{FF2B5EF4-FFF2-40B4-BE49-F238E27FC236}">
                <a16:creationId xmlns:a16="http://schemas.microsoft.com/office/drawing/2014/main" id="{377FD323-86EA-2847-BC2C-E0AA3E23C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3886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9" name="Oval 10">
            <a:extLst>
              <a:ext uri="{FF2B5EF4-FFF2-40B4-BE49-F238E27FC236}">
                <a16:creationId xmlns:a16="http://schemas.microsoft.com/office/drawing/2014/main" id="{334F1DD4-76A1-7342-844B-D3D147F5F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2573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10" name="Oval 11">
            <a:extLst>
              <a:ext uri="{FF2B5EF4-FFF2-40B4-BE49-F238E27FC236}">
                <a16:creationId xmlns:a16="http://schemas.microsoft.com/office/drawing/2014/main" id="{6C08C8B3-FEB0-5A45-803E-E7C368AC7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211455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3084" name="Line 12">
            <a:extLst>
              <a:ext uri="{FF2B5EF4-FFF2-40B4-BE49-F238E27FC236}">
                <a16:creationId xmlns:a16="http://schemas.microsoft.com/office/drawing/2014/main" id="{DAA2AA20-329B-CB4C-BF9E-74BFEAC67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6050" y="142875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5" name="Line 13">
            <a:extLst>
              <a:ext uri="{FF2B5EF4-FFF2-40B4-BE49-F238E27FC236}">
                <a16:creationId xmlns:a16="http://schemas.microsoft.com/office/drawing/2014/main" id="{CC84BD25-AD03-C447-8B49-A8945CB99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914400" cy="514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6" name="Line 14">
            <a:extLst>
              <a:ext uri="{FF2B5EF4-FFF2-40B4-BE49-F238E27FC236}">
                <a16:creationId xmlns:a16="http://schemas.microsoft.com/office/drawing/2014/main" id="{6AF8BCD4-22C0-984A-9452-C8DDC14148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050" y="1714500"/>
            <a:ext cx="10287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7" name="Line 15">
            <a:extLst>
              <a:ext uri="{FF2B5EF4-FFF2-40B4-BE49-F238E27FC236}">
                <a16:creationId xmlns:a16="http://schemas.microsoft.com/office/drawing/2014/main" id="{133F27C8-27E6-7A48-A02A-C87A4768F4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86000"/>
            <a:ext cx="85725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88" name="Line 16">
            <a:extLst>
              <a:ext uri="{FF2B5EF4-FFF2-40B4-BE49-F238E27FC236}">
                <a16:creationId xmlns:a16="http://schemas.microsoft.com/office/drawing/2014/main" id="{4ADDD249-850C-794E-987D-252F9F83AA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686050"/>
            <a:ext cx="9144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0" name="Line 18">
            <a:extLst>
              <a:ext uri="{FF2B5EF4-FFF2-40B4-BE49-F238E27FC236}">
                <a16:creationId xmlns:a16="http://schemas.microsoft.com/office/drawing/2014/main" id="{BAA923F4-3049-7A4E-9541-64BEAE0C4F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2800350"/>
            <a:ext cx="91440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1" name="Line 19">
            <a:extLst>
              <a:ext uri="{FF2B5EF4-FFF2-40B4-BE49-F238E27FC236}">
                <a16:creationId xmlns:a16="http://schemas.microsoft.com/office/drawing/2014/main" id="{5FE1F76C-8FE7-1145-8002-7464EE6877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0350" y="2914650"/>
            <a:ext cx="200025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2" name="Line 20">
            <a:extLst>
              <a:ext uri="{FF2B5EF4-FFF2-40B4-BE49-F238E27FC236}">
                <a16:creationId xmlns:a16="http://schemas.microsoft.com/office/drawing/2014/main" id="{B93E3499-F792-F046-85AC-3BFAFE47E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035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3" name="Line 21">
            <a:extLst>
              <a:ext uri="{FF2B5EF4-FFF2-40B4-BE49-F238E27FC236}">
                <a16:creationId xmlns:a16="http://schemas.microsoft.com/office/drawing/2014/main" id="{2C5F87F7-A286-CD46-A441-2CC2B7CA1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829050"/>
            <a:ext cx="97155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350">
              <a:latin typeface="Times New Roman" charset="0"/>
              <a:ea typeface="ＭＳ Ｐゴシック" charset="0"/>
            </a:endParaRPr>
          </a:p>
        </p:txBody>
      </p:sp>
      <p:sp>
        <p:nvSpPr>
          <p:cNvPr id="3094" name="Text Box 22">
            <a:extLst>
              <a:ext uri="{FF2B5EF4-FFF2-40B4-BE49-F238E27FC236}">
                <a16:creationId xmlns:a16="http://schemas.microsoft.com/office/drawing/2014/main" id="{0CF9E87F-10BD-A24F-8B50-AAE6DE741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9144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9</a:t>
            </a:r>
          </a:p>
        </p:txBody>
      </p:sp>
      <p:sp>
        <p:nvSpPr>
          <p:cNvPr id="3095" name="Text Box 23">
            <a:extLst>
              <a:ext uri="{FF2B5EF4-FFF2-40B4-BE49-F238E27FC236}">
                <a16:creationId xmlns:a16="http://schemas.microsoft.com/office/drawing/2014/main" id="{382183E5-AED1-3947-8A9B-518175FF0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102870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</a:t>
            </a:r>
          </a:p>
        </p:txBody>
      </p:sp>
      <p:sp>
        <p:nvSpPr>
          <p:cNvPr id="3096" name="Text Box 24">
            <a:extLst>
              <a:ext uri="{FF2B5EF4-FFF2-40B4-BE49-F238E27FC236}">
                <a16:creationId xmlns:a16="http://schemas.microsoft.com/office/drawing/2014/main" id="{2E27B57E-36F4-1347-8065-636FC3A94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65735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7</a:t>
            </a:r>
          </a:p>
        </p:txBody>
      </p:sp>
      <p:sp>
        <p:nvSpPr>
          <p:cNvPr id="3097" name="Text Box 25">
            <a:extLst>
              <a:ext uri="{FF2B5EF4-FFF2-40B4-BE49-F238E27FC236}">
                <a16:creationId xmlns:a16="http://schemas.microsoft.com/office/drawing/2014/main" id="{FA0FD9BF-1919-EA4A-BDD4-CB7A34FC3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18859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3</a:t>
            </a:r>
          </a:p>
        </p:txBody>
      </p:sp>
      <p:sp>
        <p:nvSpPr>
          <p:cNvPr id="3098" name="Text Box 26">
            <a:extLst>
              <a:ext uri="{FF2B5EF4-FFF2-40B4-BE49-F238E27FC236}">
                <a16:creationId xmlns:a16="http://schemas.microsoft.com/office/drawing/2014/main" id="{907182DA-8479-474D-993C-C478679C4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571750"/>
            <a:ext cx="2857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5</a:t>
            </a:r>
          </a:p>
        </p:txBody>
      </p:sp>
      <p:sp>
        <p:nvSpPr>
          <p:cNvPr id="3099" name="Text Box 27">
            <a:extLst>
              <a:ext uri="{FF2B5EF4-FFF2-40B4-BE49-F238E27FC236}">
                <a16:creationId xmlns:a16="http://schemas.microsoft.com/office/drawing/2014/main" id="{9029F17F-94CF-E84E-B2AB-0E67B1C0E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3771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4</a:t>
            </a:r>
          </a:p>
        </p:txBody>
      </p:sp>
      <p:sp>
        <p:nvSpPr>
          <p:cNvPr id="3100" name="Text Box 28">
            <a:extLst>
              <a:ext uri="{FF2B5EF4-FFF2-40B4-BE49-F238E27FC236}">
                <a16:creationId xmlns:a16="http://schemas.microsoft.com/office/drawing/2014/main" id="{7BF81C88-9130-844C-8638-7C9F17238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2628900"/>
            <a:ext cx="228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6</a:t>
            </a:r>
          </a:p>
        </p:txBody>
      </p:sp>
      <p:sp>
        <p:nvSpPr>
          <p:cNvPr id="3101" name="Text Box 29">
            <a:extLst>
              <a:ext uri="{FF2B5EF4-FFF2-40B4-BE49-F238E27FC236}">
                <a16:creationId xmlns:a16="http://schemas.microsoft.com/office/drawing/2014/main" id="{A32296DC-B5D4-5F45-8A6D-16DC0AFBB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450" y="24003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8</a:t>
            </a:r>
          </a:p>
        </p:txBody>
      </p:sp>
      <p:sp>
        <p:nvSpPr>
          <p:cNvPr id="3102" name="Text Box 30">
            <a:extLst>
              <a:ext uri="{FF2B5EF4-FFF2-40B4-BE49-F238E27FC236}">
                <a16:creationId xmlns:a16="http://schemas.microsoft.com/office/drawing/2014/main" id="{40199A88-A65E-674E-B3A1-D07DA4F7E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4114800"/>
            <a:ext cx="3429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2</a:t>
            </a:r>
          </a:p>
        </p:txBody>
      </p:sp>
      <p:sp>
        <p:nvSpPr>
          <p:cNvPr id="3103" name="Text Box 31">
            <a:extLst>
              <a:ext uri="{FF2B5EF4-FFF2-40B4-BE49-F238E27FC236}">
                <a16:creationId xmlns:a16="http://schemas.microsoft.com/office/drawing/2014/main" id="{60DC34AD-6C17-9C4B-A0D3-EFEB65648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050" y="3943350"/>
            <a:ext cx="4572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350">
                <a:latin typeface="Times New Roman" charset="0"/>
                <a:ea typeface="ＭＳ Ｐゴシック" charset="0"/>
              </a:rPr>
              <a:t>10</a:t>
            </a:r>
          </a:p>
        </p:txBody>
      </p:sp>
      <p:sp>
        <p:nvSpPr>
          <p:cNvPr id="3105" name="Text Box 33">
            <a:extLst>
              <a:ext uri="{FF2B5EF4-FFF2-40B4-BE49-F238E27FC236}">
                <a16:creationId xmlns:a16="http://schemas.microsoft.com/office/drawing/2014/main" id="{C8E186B9-9D6E-E846-BA91-35809769D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14301"/>
            <a:ext cx="64008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dirty="0">
                <a:latin typeface="Times New Roman" charset="0"/>
                <a:ea typeface="ＭＳ Ｐゴシック" charset="0"/>
              </a:rPr>
              <a:t>Topological Sort: Summary</a:t>
            </a:r>
          </a:p>
        </p:txBody>
      </p:sp>
      <p:sp>
        <p:nvSpPr>
          <p:cNvPr id="25631" name="Rectangle 1">
            <a:extLst>
              <a:ext uri="{FF2B5EF4-FFF2-40B4-BE49-F238E27FC236}">
                <a16:creationId xmlns:a16="http://schemas.microsoft.com/office/drawing/2014/main" id="{C98130DE-094F-EA41-AAE4-952C11AD1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085850"/>
            <a:ext cx="2857500" cy="400050"/>
          </a:xfrm>
          <a:prstGeom prst="rect">
            <a:avLst/>
          </a:prstGeom>
          <a:solidFill>
            <a:srgbClr val="F1F2A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5, 9, 7, 6, 3, 1, 4, 8, 2, 10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3779DD4-2A5B-5049-A23D-B85DF1C86102}"/>
              </a:ext>
            </a:extLst>
          </p:cNvPr>
          <p:cNvSpPr/>
          <p:nvPr/>
        </p:nvSpPr>
        <p:spPr bwMode="auto">
          <a:xfrm>
            <a:off x="5429250" y="2228850"/>
            <a:ext cx="2343150" cy="400050"/>
          </a:xfrm>
          <a:prstGeom prst="wedgeRoundRectCallout">
            <a:avLst>
              <a:gd name="adj1" fmla="val -32837"/>
              <a:gd name="adj2" fmla="val -21930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350" dirty="0">
                <a:latin typeface="Times New Roman" charset="0"/>
                <a:ea typeface="ＭＳ Ｐゴシック" charset="0"/>
              </a:rPr>
              <a:t>The final order or jobs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D4BC8-090F-EB40-BAA8-BAC87170767B}"/>
              </a:ext>
            </a:extLst>
          </p:cNvPr>
          <p:cNvSpPr/>
          <p:nvPr/>
        </p:nvSpPr>
        <p:spPr bwMode="auto">
          <a:xfrm>
            <a:off x="5657850" y="2914650"/>
            <a:ext cx="2057400" cy="6286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500" dirty="0">
                <a:latin typeface="Times New Roman" charset="0"/>
                <a:ea typeface="ＭＳ Ｐゴシック" charset="0"/>
              </a:rPr>
              <a:t>Time complexity = DFS complexity O(V + 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B37F65-2F3A-4048-97D7-CFBDABDC66F7}"/>
              </a:ext>
            </a:extLst>
          </p:cNvPr>
          <p:cNvSpPr/>
          <p:nvPr/>
        </p:nvSpPr>
        <p:spPr bwMode="auto">
          <a:xfrm>
            <a:off x="5657850" y="3829050"/>
            <a:ext cx="2370534" cy="5858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500" dirty="0">
                <a:latin typeface="Times New Roman" charset="0"/>
                <a:ea typeface="ＭＳ Ｐゴシック" charset="0"/>
              </a:rPr>
              <a:t>There can be many orders that meet the requirements</a:t>
            </a:r>
          </a:p>
        </p:txBody>
      </p:sp>
    </p:spTree>
    <p:extLst>
      <p:ext uri="{BB962C8B-B14F-4D97-AF65-F5344CB8AC3E}">
        <p14:creationId xmlns:p14="http://schemas.microsoft.com/office/powerpoint/2010/main" val="9540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A5FB0F-3196-0042-9BCC-A5B49FE2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8" y="0"/>
            <a:ext cx="79556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5C909-53EB-C044-93F1-C8CC5A3E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7" y="0"/>
            <a:ext cx="7883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2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3992D-6AF1-C441-A093-6861B68B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5" y="0"/>
            <a:ext cx="60234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0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6E1215-BD76-3246-AAF9-4D7E5FB7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54" y="0"/>
            <a:ext cx="7647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098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A76C0-A467-9849-B8FA-F5DE2637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7" y="0"/>
            <a:ext cx="73757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69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39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45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E990F-A8AB-1843-A14A-EE118DDC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" y="0"/>
            <a:ext cx="88334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71AFC-BB0B-704A-8489-61C83C2C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83518"/>
            <a:ext cx="8585200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5FF7-6A87-0141-9446-38BEBB6888CC}"/>
              </a:ext>
            </a:extLst>
          </p:cNvPr>
          <p:cNvSpPr txBox="1"/>
          <p:nvPr/>
        </p:nvSpPr>
        <p:spPr>
          <a:xfrm>
            <a:off x="2267744" y="429994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BFS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0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16551</TotalTime>
  <Words>1709</Words>
  <Application>Microsoft Macintosh PowerPoint</Application>
  <PresentationFormat>On-screen Show (16:9)</PresentationFormat>
  <Paragraphs>626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微软雅黑</vt:lpstr>
      <vt:lpstr>ＭＳ Ｐゴシック</vt:lpstr>
      <vt:lpstr>Open Sans</vt:lpstr>
      <vt:lpstr>宋体</vt:lpstr>
      <vt:lpstr>Arial</vt:lpstr>
      <vt:lpstr>Calibri</vt:lpstr>
      <vt:lpstr>Helvetica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Topological Sort</vt:lpstr>
      <vt:lpstr>Topological Sort Example</vt:lpstr>
      <vt:lpstr>PowerPoint Presentation</vt:lpstr>
      <vt:lpstr>Topological Sort using 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1691</cp:revision>
  <dcterms:created xsi:type="dcterms:W3CDTF">2014-06-17T10:01:34Z</dcterms:created>
  <dcterms:modified xsi:type="dcterms:W3CDTF">2018-02-19T02:16:38Z</dcterms:modified>
</cp:coreProperties>
</file>